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8" r:id="rId5"/>
    <p:sldId id="271" r:id="rId6"/>
    <p:sldId id="264" r:id="rId7"/>
    <p:sldId id="277" r:id="rId8"/>
    <p:sldId id="259" r:id="rId9"/>
    <p:sldId id="260" r:id="rId10"/>
    <p:sldId id="263" r:id="rId11"/>
    <p:sldId id="265" r:id="rId12"/>
    <p:sldId id="266" r:id="rId13"/>
    <p:sldId id="274" r:id="rId14"/>
    <p:sldId id="279" r:id="rId15"/>
    <p:sldId id="288" r:id="rId16"/>
    <p:sldId id="284" r:id="rId17"/>
    <p:sldId id="285" r:id="rId18"/>
    <p:sldId id="289" r:id="rId19"/>
    <p:sldId id="286" r:id="rId20"/>
    <p:sldId id="287" r:id="rId21"/>
    <p:sldId id="291" r:id="rId22"/>
    <p:sldId id="290" r:id="rId23"/>
    <p:sldId id="292" r:id="rId24"/>
    <p:sldId id="283" r:id="rId25"/>
    <p:sldId id="281" r:id="rId26"/>
    <p:sldId id="282" r:id="rId27"/>
    <p:sldId id="273" r:id="rId28"/>
    <p:sldId id="280" r:id="rId29"/>
    <p:sldId id="293" r:id="rId30"/>
    <p:sldId id="261" r:id="rId31"/>
    <p:sldId id="262" r:id="rId32"/>
    <p:sldId id="276" r:id="rId33"/>
    <p:sldId id="272" r:id="rId34"/>
    <p:sldId id="275" r:id="rId35"/>
    <p:sldId id="270" r:id="rId36"/>
  </p:sldIdLst>
  <p:sldSz cx="18288000" cy="10287000"/>
  <p:notesSz cx="6858000" cy="9144000"/>
  <p:embeddedFontLst>
    <p:embeddedFont>
      <p:font typeface="標楷體" panose="03000509000000000000" pitchFamily="65" charset="-12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5BB3"/>
    <a:srgbClr val="C55736"/>
    <a:srgbClr val="A09186"/>
    <a:srgbClr val="CF6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37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36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35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38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0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39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41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3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41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4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40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41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1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46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40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6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8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41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0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49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1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50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51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41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5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1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53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0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5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56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55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5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55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58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55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slide" Target="slide31.xml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60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59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28" Type="http://schemas.openxmlformats.org/officeDocument/2006/relationships/slide" Target="slide33.xml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slide" Target="slide3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slide" Target="slide30.xml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6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61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slide" Target="slide30.xml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64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63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41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65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66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41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6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67.png"/><Relationship Id="rId32" Type="http://schemas.openxmlformats.org/officeDocument/2006/relationships/image" Target="../media/image71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28" Type="http://schemas.openxmlformats.org/officeDocument/2006/relationships/image" Target="../media/image68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31" Type="http://schemas.openxmlformats.org/officeDocument/2006/relationships/image" Target="../media/image7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64.png"/><Relationship Id="rId30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30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31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32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3.svg"/><Relationship Id="rId21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17.svg"/><Relationship Id="rId23" Type="http://schemas.openxmlformats.org/officeDocument/2006/relationships/image" Target="../media/image34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Relationship Id="rId22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3.svg"/><Relationship Id="rId21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17.svg"/><Relationship Id="rId23" Type="http://schemas.openxmlformats.org/officeDocument/2006/relationships/image" Target="../media/image34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Relationship Id="rId2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171967">
            <a:off x="6636385" y="1522782"/>
            <a:ext cx="8315791" cy="7983159"/>
          </a:xfrm>
          <a:custGeom>
            <a:avLst/>
            <a:gdLst/>
            <a:ahLst/>
            <a:cxnLst/>
            <a:rect l="l" t="t" r="r" b="b"/>
            <a:pathLst>
              <a:path w="8315791" h="7983159">
                <a:moveTo>
                  <a:pt x="0" y="0"/>
                </a:moveTo>
                <a:lnTo>
                  <a:pt x="8315791" y="0"/>
                </a:lnTo>
                <a:lnTo>
                  <a:pt x="8315791" y="7983160"/>
                </a:lnTo>
                <a:lnTo>
                  <a:pt x="0" y="7983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560468" y="1360004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6"/>
                </a:lnTo>
                <a:lnTo>
                  <a:pt x="0" y="18296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2260217" y="6444647"/>
            <a:ext cx="1248849" cy="1293534"/>
          </a:xfrm>
          <a:custGeom>
            <a:avLst/>
            <a:gdLst/>
            <a:ahLst/>
            <a:cxnLst/>
            <a:rect l="l" t="t" r="r" b="b"/>
            <a:pathLst>
              <a:path w="1248849" h="1293534">
                <a:moveTo>
                  <a:pt x="0" y="0"/>
                </a:moveTo>
                <a:lnTo>
                  <a:pt x="1248849" y="0"/>
                </a:lnTo>
                <a:lnTo>
                  <a:pt x="1248849" y="1293534"/>
                </a:lnTo>
                <a:lnTo>
                  <a:pt x="0" y="12935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558798" y="2623484"/>
            <a:ext cx="15172881" cy="1983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63"/>
              </a:lnSpc>
            </a:pPr>
            <a:r>
              <a:rPr lang="en-US" sz="11545" b="1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appy Font TH"/>
                <a:sym typeface="Happy Font TH"/>
              </a:rPr>
              <a:t>ptcg</a:t>
            </a:r>
            <a:r>
              <a:rPr lang="en-US" sz="11545" b="1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appy Font TH"/>
                <a:sym typeface="Happy Font TH"/>
              </a:rPr>
              <a:t> </a:t>
            </a:r>
            <a:r>
              <a:rPr lang="en-US" sz="11545" b="1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appy Font TH"/>
                <a:sym typeface="Happy Font TH"/>
              </a:rPr>
              <a:t>serach</a:t>
            </a:r>
            <a:r>
              <a:rPr lang="en-US" sz="11545" b="1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appy Font TH"/>
                <a:sym typeface="Happy Font TH"/>
              </a:rPr>
              <a:t> system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07930" y="4905375"/>
            <a:ext cx="8672139" cy="814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4"/>
              </a:lnSpc>
            </a:pPr>
            <a:r>
              <a:rPr lang="en-US" sz="4924" b="1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組別：路易莎</a:t>
            </a:r>
            <a:endParaRPr lang="en-US" sz="4924" b="1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可画动感隶书"/>
              <a:sym typeface="可画动感隶书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932028" y="6059860"/>
            <a:ext cx="10423941" cy="1551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8"/>
              </a:lnSpc>
            </a:pPr>
            <a:r>
              <a:rPr lang="en-US" sz="4000" b="1" dirty="0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A11423002 </a:t>
            </a:r>
            <a:r>
              <a:rPr lang="en-US" sz="4000" b="1" dirty="0" err="1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張荃宇</a:t>
            </a:r>
            <a:r>
              <a:rPr lang="en-US" sz="4000" b="1" dirty="0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 A11423026 </a:t>
            </a:r>
            <a:r>
              <a:rPr lang="en-US" sz="4000" b="1" dirty="0" err="1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許睿宸</a:t>
            </a:r>
            <a:r>
              <a:rPr lang="en-US" sz="4000" b="1" dirty="0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 A11423028 </a:t>
            </a:r>
            <a:r>
              <a:rPr lang="en-US" sz="4000" b="1" dirty="0" err="1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廖翊丞</a:t>
            </a:r>
            <a:r>
              <a:rPr lang="zh-TW" altLang="en-US" sz="4000" b="1" dirty="0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 </a:t>
            </a:r>
            <a:r>
              <a:rPr lang="en-US" sz="4000" b="1" dirty="0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A11423037 李沂庭</a:t>
            </a:r>
          </a:p>
        </p:txBody>
      </p:sp>
      <p:sp>
        <p:nvSpPr>
          <p:cNvPr id="17" name="Freeform 17"/>
          <p:cNvSpPr/>
          <p:nvPr/>
        </p:nvSpPr>
        <p:spPr>
          <a:xfrm>
            <a:off x="15154726" y="5885224"/>
            <a:ext cx="3506946" cy="5260420"/>
          </a:xfrm>
          <a:custGeom>
            <a:avLst/>
            <a:gdLst/>
            <a:ahLst/>
            <a:cxnLst/>
            <a:rect l="l" t="t" r="r" b="b"/>
            <a:pathLst>
              <a:path w="3506946" h="5260420">
                <a:moveTo>
                  <a:pt x="0" y="0"/>
                </a:moveTo>
                <a:lnTo>
                  <a:pt x="3506946" y="0"/>
                </a:lnTo>
                <a:lnTo>
                  <a:pt x="3506946" y="5260420"/>
                </a:lnTo>
                <a:lnTo>
                  <a:pt x="0" y="5260420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 rot="1041753">
            <a:off x="13293948" y="6520396"/>
            <a:ext cx="2430610" cy="2430610"/>
          </a:xfrm>
          <a:custGeom>
            <a:avLst/>
            <a:gdLst/>
            <a:ahLst/>
            <a:cxnLst/>
            <a:rect l="l" t="t" r="r" b="b"/>
            <a:pathLst>
              <a:path w="2430610" h="2430610">
                <a:moveTo>
                  <a:pt x="0" y="0"/>
                </a:moveTo>
                <a:lnTo>
                  <a:pt x="2430611" y="0"/>
                </a:lnTo>
                <a:lnTo>
                  <a:pt x="2430611" y="2430611"/>
                </a:lnTo>
                <a:lnTo>
                  <a:pt x="0" y="243061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123170" y="733240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594135" y="3467100"/>
            <a:ext cx="485417" cy="555836"/>
          </a:xfrm>
          <a:custGeom>
            <a:avLst/>
            <a:gdLst/>
            <a:ahLst/>
            <a:cxnLst/>
            <a:rect l="l" t="t" r="r" b="b"/>
            <a:pathLst>
              <a:path w="1006851" h="1152913">
                <a:moveTo>
                  <a:pt x="0" y="0"/>
                </a:moveTo>
                <a:lnTo>
                  <a:pt x="1006851" y="0"/>
                </a:lnTo>
                <a:lnTo>
                  <a:pt x="1006851" y="1152913"/>
                </a:lnTo>
                <a:lnTo>
                  <a:pt x="0" y="115291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 rot="21406796">
            <a:off x="15575846" y="7212163"/>
            <a:ext cx="2728646" cy="2728646"/>
          </a:xfrm>
          <a:custGeom>
            <a:avLst/>
            <a:gdLst/>
            <a:ahLst/>
            <a:cxnLst/>
            <a:rect l="l" t="t" r="r" b="b"/>
            <a:pathLst>
              <a:path w="2325420" h="2325420">
                <a:moveTo>
                  <a:pt x="0" y="0"/>
                </a:moveTo>
                <a:lnTo>
                  <a:pt x="2325420" y="0"/>
                </a:lnTo>
                <a:lnTo>
                  <a:pt x="2325420" y="2325420"/>
                </a:lnTo>
                <a:lnTo>
                  <a:pt x="0" y="2325420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5306722" y="1579473"/>
            <a:ext cx="7674556" cy="145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8000" b="1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系統架構</a:t>
            </a:r>
            <a:endParaRPr lang="en-US" sz="8000" b="1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20097" y="3455178"/>
            <a:ext cx="9375429" cy="4172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39"/>
              </a:lnSpc>
            </a:pPr>
            <a:r>
              <a:rPr lang="zh-TW" altLang="en-US" sz="34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整體架構</a:t>
            </a:r>
          </a:p>
          <a:p>
            <a:pPr marL="914400" lvl="1" indent="-457200">
              <a:lnSpc>
                <a:spcPts val="4739"/>
              </a:lnSpc>
              <a:buFont typeface="Wingdings" panose="05000000000000000000" pitchFamily="2" charset="2"/>
              <a:buChar char="l"/>
            </a:pP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前端：查詢卡牌、管理收藏清單</a:t>
            </a:r>
          </a:p>
          <a:p>
            <a:pPr marL="914400" lvl="1" indent="-457200">
              <a:lnSpc>
                <a:spcPts val="4739"/>
              </a:lnSpc>
              <a:buFont typeface="Wingdings" panose="05000000000000000000" pitchFamily="2" charset="2"/>
              <a:buChar char="l"/>
            </a:pP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後端 </a:t>
            </a:r>
            <a:r>
              <a:rPr lang="en-US" altLang="zh-TW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API</a:t>
            </a: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：串接 </a:t>
            </a:r>
            <a:r>
              <a:rPr lang="en-US" altLang="zh-TW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SQL </a:t>
            </a: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與 </a:t>
            </a:r>
            <a:r>
              <a:rPr lang="en-US" altLang="zh-TW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NoSQL</a:t>
            </a:r>
          </a:p>
          <a:p>
            <a:pPr>
              <a:lnSpc>
                <a:spcPts val="4739"/>
              </a:lnSpc>
            </a:pPr>
            <a:r>
              <a:rPr lang="en-US" altLang="zh-TW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SQL</a:t>
            </a: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（主要資料）：</a:t>
            </a:r>
          </a:p>
          <a:p>
            <a:pPr marL="914400" lvl="1" indent="-457200">
              <a:lnSpc>
                <a:spcPts val="4739"/>
              </a:lnSpc>
              <a:buFont typeface="Wingdings" panose="05000000000000000000" pitchFamily="2" charset="2"/>
              <a:buChar char="l"/>
            </a:pP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卡牌、屬性、稀有度、系列、使用者、卡組</a:t>
            </a:r>
          </a:p>
          <a:p>
            <a:pPr>
              <a:lnSpc>
                <a:spcPts val="4739"/>
              </a:lnSpc>
            </a:pPr>
            <a:r>
              <a:rPr lang="en-US" altLang="zh-TW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NoSQL</a:t>
            </a: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（彈性資料）：</a:t>
            </a:r>
          </a:p>
          <a:p>
            <a:pPr marL="914400" lvl="1" indent="-457200">
              <a:lnSpc>
                <a:spcPts val="4739"/>
              </a:lnSpc>
              <a:buFont typeface="Wingdings" panose="05000000000000000000" pitchFamily="2" charset="2"/>
              <a:buChar char="l"/>
            </a:pP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收藏清單內容、匯出 </a:t>
            </a:r>
            <a:r>
              <a:rPr lang="en-US" altLang="zh-TW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JSON/CSV </a:t>
            </a: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暫存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C2FEFBD-D780-E633-1442-7E47419DE7B0}"/>
              </a:ext>
            </a:extLst>
          </p:cNvPr>
          <p:cNvSpPr txBox="1"/>
          <p:nvPr/>
        </p:nvSpPr>
        <p:spPr>
          <a:xfrm>
            <a:off x="10495287" y="3400374"/>
            <a:ext cx="6497313" cy="3661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739"/>
              </a:lnSpc>
            </a:pPr>
            <a:r>
              <a:rPr lang="zh-TW" altLang="en-US" sz="34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資料流程</a:t>
            </a:r>
          </a:p>
          <a:p>
            <a:pPr lvl="1">
              <a:lnSpc>
                <a:spcPts val="4739"/>
              </a:lnSpc>
            </a:pP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使用者查詢→後端→</a:t>
            </a:r>
            <a:r>
              <a:rPr lang="en-US" altLang="zh-TW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SQL</a:t>
            </a: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查主資料→建立收藏清單→ </a:t>
            </a:r>
            <a:r>
              <a:rPr lang="en-US" altLang="zh-TW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SQL</a:t>
            </a: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建立清單基本資訊→清單內容（多筆卡牌）→</a:t>
            </a:r>
            <a:r>
              <a:rPr lang="en-US" altLang="zh-TW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NoSQL</a:t>
            </a: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（</a:t>
            </a:r>
            <a:r>
              <a:rPr lang="en-US" altLang="zh-TW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JSON</a:t>
            </a:r>
            <a:r>
              <a:rPr lang="zh-TW" altLang="en-US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）儲存→匯出→後端轉 </a:t>
            </a:r>
            <a:r>
              <a:rPr lang="en-US" altLang="zh-TW" sz="3385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ulu Font TH"/>
                <a:sym typeface="Lulu Font TH"/>
              </a:rPr>
              <a:t>CSV / JSON</a:t>
            </a:r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9F7F2BE4-2F6E-715D-EB36-A465EECFFC4E}"/>
              </a:ext>
            </a:extLst>
          </p:cNvPr>
          <p:cNvSpPr/>
          <p:nvPr/>
        </p:nvSpPr>
        <p:spPr>
          <a:xfrm>
            <a:off x="10058400" y="3467100"/>
            <a:ext cx="485417" cy="555836"/>
          </a:xfrm>
          <a:custGeom>
            <a:avLst/>
            <a:gdLst/>
            <a:ahLst/>
            <a:cxnLst/>
            <a:rect l="l" t="t" r="r" b="b"/>
            <a:pathLst>
              <a:path w="1006851" h="1152913">
                <a:moveTo>
                  <a:pt x="0" y="0"/>
                </a:moveTo>
                <a:lnTo>
                  <a:pt x="1006851" y="0"/>
                </a:lnTo>
                <a:lnTo>
                  <a:pt x="1006851" y="1152913"/>
                </a:lnTo>
                <a:lnTo>
                  <a:pt x="0" y="115291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2115800" y="-767869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282514" y="770374"/>
            <a:ext cx="9722969" cy="145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80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ER Diagram</a:t>
            </a:r>
            <a:endParaRPr lang="en-US" sz="80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Happy Font TH"/>
            </a:endParaRPr>
          </a:p>
        </p:txBody>
      </p:sp>
      <p:pic>
        <p:nvPicPr>
          <p:cNvPr id="15" name="圖片 14" descr="一張含有 文字, 圖表, 數字, 平行 的圖片&#10;&#10;AI 產生的內容可能不正確。">
            <a:extLst>
              <a:ext uri="{FF2B5EF4-FFF2-40B4-BE49-F238E27FC236}">
                <a16:creationId xmlns:a16="http://schemas.microsoft.com/office/drawing/2014/main" id="{AC2C2147-6306-2E14-40B7-EE4276A5769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954" y="2223144"/>
            <a:ext cx="11154935" cy="7477823"/>
          </a:xfrm>
          <a:prstGeom prst="rect">
            <a:avLst/>
          </a:prstGeom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2B3282C-73B5-B535-4579-0207FE11FD2B}"/>
              </a:ext>
            </a:extLst>
          </p:cNvPr>
          <p:cNvSpPr/>
          <p:nvPr/>
        </p:nvSpPr>
        <p:spPr>
          <a:xfrm>
            <a:off x="3521356" y="2095500"/>
            <a:ext cx="2663134" cy="4520556"/>
          </a:xfrm>
          <a:prstGeom prst="roundRect">
            <a:avLst>
              <a:gd name="adj" fmla="val 891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250293" y="12272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253803" y="1674198"/>
            <a:ext cx="11353800" cy="1428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313"/>
              </a:lnSpc>
            </a:pP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技術比較</a:t>
            </a: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vs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NoSQL)</a:t>
            </a:r>
            <a:endParaRPr lang="en-US" altLang="zh-TW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Happy Font TH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F7DC6F53-5146-2E23-FE5F-E5BBBC797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568134"/>
              </p:ext>
            </p:extLst>
          </p:nvPr>
        </p:nvGraphicFramePr>
        <p:xfrm>
          <a:off x="1892694" y="3587701"/>
          <a:ext cx="14502609" cy="4129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2292">
                  <a:extLst>
                    <a:ext uri="{9D8B030D-6E8A-4147-A177-3AD203B41FA5}">
                      <a16:colId xmlns:a16="http://schemas.microsoft.com/office/drawing/2014/main" val="3220294382"/>
                    </a:ext>
                  </a:extLst>
                </a:gridCol>
                <a:gridCol w="5883947">
                  <a:extLst>
                    <a:ext uri="{9D8B030D-6E8A-4147-A177-3AD203B41FA5}">
                      <a16:colId xmlns:a16="http://schemas.microsoft.com/office/drawing/2014/main" val="4091467259"/>
                    </a:ext>
                  </a:extLst>
                </a:gridCol>
                <a:gridCol w="5986370">
                  <a:extLst>
                    <a:ext uri="{9D8B030D-6E8A-4147-A177-3AD203B41FA5}">
                      <a16:colId xmlns:a16="http://schemas.microsoft.com/office/drawing/2014/main" val="232178351"/>
                    </a:ext>
                  </a:extLst>
                </a:gridCol>
              </a:tblGrid>
              <a:tr h="65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面向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NoSQL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2553917"/>
                  </a:ext>
                </a:extLst>
              </a:tr>
              <a:tr h="483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結構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固定 </a:t>
                      </a:r>
                      <a:r>
                        <a:rPr lang="en-US" altLang="zh-TW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Schema</a:t>
                      </a:r>
                      <a:endParaRPr lang="en-US" altLang="zh-TW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Schema-less</a:t>
                      </a:r>
                      <a:endParaRPr lang="en-US" altLang="zh-TW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152719"/>
                  </a:ext>
                </a:extLst>
              </a:tr>
              <a:tr h="5441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一致性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ACID</a:t>
                      </a:r>
                      <a:endParaRPr lang="en-US" altLang="zh-TW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最終一致性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809338"/>
                  </a:ext>
                </a:extLst>
              </a:tr>
              <a:tr h="483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資料類型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結構化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非結構化、彈性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318383"/>
                  </a:ext>
                </a:extLst>
              </a:tr>
              <a:tr h="483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查詢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JOIN </a:t>
                      </a: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強大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不適合 </a:t>
                      </a:r>
                      <a:r>
                        <a:rPr lang="en-US" altLang="zh-TW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JOIN</a:t>
                      </a:r>
                      <a:endParaRPr lang="en-US" altLang="zh-TW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183042"/>
                  </a:ext>
                </a:extLst>
              </a:tr>
              <a:tr h="483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優點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高一致性、複雜查詢快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寫入快、彈性高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923293"/>
                  </a:ext>
                </a:extLst>
              </a:tr>
              <a:tr h="483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適用於本系統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卡牌主資料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>
                          <a:solidFill>
                            <a:srgbClr val="449FA2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收藏清單、匯出</a:t>
                      </a:r>
                      <a:endParaRPr lang="zh-TW" altLang="en-US" sz="3200" kern="1200" dirty="0">
                        <a:solidFill>
                          <a:srgbClr val="449FA2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Lulu Font TH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505186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9FCCC-625B-A4C6-43F3-BBC2353A4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0DB401-C7B8-2E1C-9F2E-0CF641B41B5E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ADDF598-FF28-A5C3-6298-AC80408B3695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A408B5F-39B0-2261-FBA2-5E2DDDFBC442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C9E5E7D-770C-6FAC-51D3-6FD987CA1076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3068A78-48A6-281D-6E19-022B4B574C6F}"/>
              </a:ext>
            </a:extLst>
          </p:cNvPr>
          <p:cNvSpPr/>
          <p:nvPr/>
        </p:nvSpPr>
        <p:spPr>
          <a:xfrm>
            <a:off x="16731282" y="6647240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AB18470-33D9-986A-8794-39ABC54AD31D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69F17CB-8FED-8400-0F3E-8C71D73AE3C5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8D54DCB-6365-9A9E-817C-E6795D92E68F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D64EFC7-A7CD-1BD8-8596-0DFD2EEF8089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8C8705B-4927-DCA9-C717-A397192FC4AC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CF0F70A-B39E-479F-647E-63613C352D71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19C8D-0C24-9D0E-762B-3EEC094DAE34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/ 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5" name="圖片 14" descr="一張含有 文字, 字型, 軟體, 數字 的圖片&#10;&#10;AI 產生的內容可能不正確。">
            <a:extLst>
              <a:ext uri="{FF2B5EF4-FFF2-40B4-BE49-F238E27FC236}">
                <a16:creationId xmlns:a16="http://schemas.microsoft.com/office/drawing/2014/main" id="{8B49732A-D321-2E7D-A503-208348AF042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41" y="3206288"/>
            <a:ext cx="15312713" cy="4197231"/>
          </a:xfrm>
          <a:prstGeom prst="rect">
            <a:avLst/>
          </a:prstGeom>
        </p:spPr>
      </p:pic>
      <p:pic>
        <p:nvPicPr>
          <p:cNvPr id="20" name="圖片 19" descr="一張含有 美工圖案, 圖解, 藝術, 圖形 的圖片&#10;&#10;AI 產生的內容可能不正確。">
            <a:extLst>
              <a:ext uri="{FF2B5EF4-FFF2-40B4-BE49-F238E27FC236}">
                <a16:creationId xmlns:a16="http://schemas.microsoft.com/office/drawing/2014/main" id="{A88FA46C-B9DC-1277-A9FB-94E152189F3C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697" y="6210300"/>
            <a:ext cx="2566347" cy="256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10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3AD514-B707-1BA9-4AD3-FBA51F122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B219B1-D620-A9DF-CA45-E8498E2675D1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056D44D-C71B-A763-8EF6-C52F75D372EF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834D454-A5EE-7EF0-E618-C1C205D0AE0E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0FC1F9D-776A-3DF9-10BA-BFC6B86932B1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250ECDC-11B0-ED17-C0FE-5E609CB7D94C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3FCF74E-EC08-A4AE-78F8-77E580CA5F54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2AA5C26-C8A8-6563-0995-B74198EA8F86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F026FC0-F47C-AA08-9CF7-16EF0FF000DD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79D4AE1-3C48-9725-81E6-B662E97AC1E2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29C52CE-C6F6-3332-4459-9BCD78B27F10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DA4FBFF-418B-6318-8E76-3288BF92AFD3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686D89-1A3D-D186-0EED-B44697F2345D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/ 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8" name="圖片 17" descr="一張含有 美工圖案, 圖解, 動畫卡通, 貓 的圖片&#10;&#10;AI 產生的內容可能不正確。">
            <a:extLst>
              <a:ext uri="{FF2B5EF4-FFF2-40B4-BE49-F238E27FC236}">
                <a16:creationId xmlns:a16="http://schemas.microsoft.com/office/drawing/2014/main" id="{CB4DD3CD-BE25-00D8-E097-2297EE0E2D2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691" y="7234617"/>
            <a:ext cx="2672403" cy="2672403"/>
          </a:xfrm>
          <a:prstGeom prst="rect">
            <a:avLst/>
          </a:prstGeom>
        </p:spPr>
      </p:pic>
      <p:pic>
        <p:nvPicPr>
          <p:cNvPr id="15" name="圖片 14" descr="一張含有 文字, 螢幕擷取畫面, 軟體, 電腦圖示 的圖片&#10;&#10;AI 產生的內容可能不正確。">
            <a:extLst>
              <a:ext uri="{FF2B5EF4-FFF2-40B4-BE49-F238E27FC236}">
                <a16:creationId xmlns:a16="http://schemas.microsoft.com/office/drawing/2014/main" id="{BB471EA5-C207-F389-B009-378BBF16D79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684" y="2645942"/>
            <a:ext cx="13169587" cy="69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653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F4F20A-390F-FF1A-9363-5B2991890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3EE429-042E-22FF-2045-948B326AEE3A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9B5D532-0B30-6180-4AF1-C5798A81F9F9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33B9056-C9D8-F50E-B93E-270DED9BCA89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38E427B-9FD6-0EAC-B3B3-290DE1C14659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1EEDDD0-13A7-C2C8-601A-FBEEA7DF263F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7262DAC-69DA-5572-C4DE-D5BAF5D38DEE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035D060-27FE-C8A4-6B54-219F95F5A87D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226E6B9-F7E7-6640-0DBD-49C75F7E6E0C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49DA974-FEE8-239B-7676-E60EF61331DD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18D0C2DC-EBB4-3415-17DC-820649286B98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BF7B332-2101-4E4D-F581-E1DC54F0E0E7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66E365-3D5B-05A5-EB7E-AD6F288D5A5E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/ 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8" name="圖片 17" descr="一張含有 美工圖案, 圖解, 動畫卡通, 貓 的圖片&#10;&#10;AI 產生的內容可能不正確。">
            <a:extLst>
              <a:ext uri="{FF2B5EF4-FFF2-40B4-BE49-F238E27FC236}">
                <a16:creationId xmlns:a16="http://schemas.microsoft.com/office/drawing/2014/main" id="{176EDA7B-B381-8966-8769-3B454B14AA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649" y="7218640"/>
            <a:ext cx="2672403" cy="2672403"/>
          </a:xfrm>
          <a:prstGeom prst="rect">
            <a:avLst/>
          </a:prstGeom>
        </p:spPr>
      </p:pic>
      <p:pic>
        <p:nvPicPr>
          <p:cNvPr id="19" name="圖片 18" descr="一張含有 螢幕擷取畫面, 文字, 軟體, 多媒體軟體 的圖片&#10;&#10;AI 產生的內容可能不正確。">
            <a:extLst>
              <a:ext uri="{FF2B5EF4-FFF2-40B4-BE49-F238E27FC236}">
                <a16:creationId xmlns:a16="http://schemas.microsoft.com/office/drawing/2014/main" id="{73EE0790-6207-0B8A-9651-2CE0FDF2E9A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37" y="2793644"/>
            <a:ext cx="13975125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62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ECA62A-18EC-7D26-B896-BABFFA834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7367318-975F-E096-24F7-605A84FD36BC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2206D0B-0F9D-3EB9-0958-2A09A1868F72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BE3A0F3-A89C-85A4-1E45-F6910A704632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88B2956-01F5-3DBB-B2D2-D8A5EB807E4C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1DD4C1F-3985-676D-A1B8-2F0EA57FE6DC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AB701FA-D4D2-316E-2E84-934F0234292B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295B45E-B381-DBAC-BEE3-F8B6660FB9DC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3DDAB7C-948A-53E0-D50D-EF54511DBB2A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3E67500-F19D-86F1-70F0-137F42239F08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9689529-D5EE-38C1-123D-4C148EF067BF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56FF4EF-648C-7102-54DA-2A36ADDE5ED7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18D075-F205-E034-0B02-E7ED2AF4C8C5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/ 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20" name="圖片 19" descr="一張含有 美工圖案, 圖解, 藝術, 圖形 的圖片&#10;&#10;AI 產生的內容可能不正確。">
            <a:extLst>
              <a:ext uri="{FF2B5EF4-FFF2-40B4-BE49-F238E27FC236}">
                <a16:creationId xmlns:a16="http://schemas.microsoft.com/office/drawing/2014/main" id="{8C5C2585-6558-176F-5AE4-962FEAD5DD6E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697" y="6210300"/>
            <a:ext cx="2566347" cy="2566347"/>
          </a:xfrm>
          <a:prstGeom prst="rect">
            <a:avLst/>
          </a:prstGeom>
        </p:spPr>
      </p:pic>
      <p:pic>
        <p:nvPicPr>
          <p:cNvPr id="19" name="圖片 18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CBB9E489-7429-821C-5241-149638E7F98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972" y="2462265"/>
            <a:ext cx="7152051" cy="76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58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FFA437-D0E9-DADB-5ACA-D66D7E2C9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60C385-8075-9D1F-542D-9524AFC17B79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D151C4C-9534-249B-E2DC-B2AF9A886480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4D6BE6D-21A1-409F-55DA-9B0FD9588215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437EB9F-04B7-5E18-53E5-49FA41BF7D0D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80E5979-3ED1-A59F-A538-EBA214644522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E7CC32C-955E-20C0-47E3-210B770C4995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9F5B04E-D034-8C4B-4D56-AAB56D451DB0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2FFF818-2A18-00EE-CB9E-E1CE71AE953D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51CBC9D-11BF-AC83-BAA8-E8383519363C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C4BF239-4C4E-56ED-21AA-A8BDAD587563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8282548-8A2D-817E-4268-AD5FF53073E8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2A9801-4584-CEC0-38E2-1B7D53F81019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/ 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8" name="圖片 17" descr="一張含有 美工圖案, 圖解, 動畫卡通, 貓 的圖片&#10;&#10;AI 產生的內容可能不正確。">
            <a:extLst>
              <a:ext uri="{FF2B5EF4-FFF2-40B4-BE49-F238E27FC236}">
                <a16:creationId xmlns:a16="http://schemas.microsoft.com/office/drawing/2014/main" id="{F5B0A31C-3E80-4681-F274-0F9DD0991FF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691" y="7234617"/>
            <a:ext cx="2672403" cy="2672403"/>
          </a:xfrm>
          <a:prstGeom prst="rect">
            <a:avLst/>
          </a:prstGeom>
        </p:spPr>
      </p:pic>
      <p:pic>
        <p:nvPicPr>
          <p:cNvPr id="17" name="圖片 16" descr="一張含有 文字, 螢幕擷取畫面, 軟體, 電腦圖示 的圖片&#10;&#10;AI 產生的內容可能不正確。">
            <a:extLst>
              <a:ext uri="{FF2B5EF4-FFF2-40B4-BE49-F238E27FC236}">
                <a16:creationId xmlns:a16="http://schemas.microsoft.com/office/drawing/2014/main" id="{2641E642-8450-7B0C-1905-EEEAC1B27FB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89" y="2475278"/>
            <a:ext cx="13504022" cy="719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1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BC8339-8968-EF98-48EB-5DF2A1769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EFBEB9-3306-FBAD-A3FB-A132B8F5F4EE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7707186-0CF6-DBB0-C1CD-69603DF67226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792A5CF-673B-87ED-6FE9-EA363047004A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38CC6A4-750E-9A09-4C05-F226E8602DA2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E0553D7-D8E7-6EF5-884F-6DC11FF7B049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169C470-A716-63AA-DD6B-F9F3177BEA9B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D360BBF-10F4-D8D1-6296-107055ABCF97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168248D-FA0A-1350-4C5D-6959D66CA5B8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F6B30DA-C43C-8CCC-4886-52AED3C2BA65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220B045-92A2-1729-9BCF-FB3D0607282F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C1FB83E-C348-E2DA-2CA3-054CB6393AF7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FD978-07D6-0905-7F0B-2009DB86AF5D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/ 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5" name="圖片 14" descr="一張含有 文字, 螢幕擷取畫面, 軟體, 電腦圖示 的圖片&#10;&#10;AI 產生的內容可能不正確。">
            <a:extLst>
              <a:ext uri="{FF2B5EF4-FFF2-40B4-BE49-F238E27FC236}">
                <a16:creationId xmlns:a16="http://schemas.microsoft.com/office/drawing/2014/main" id="{B80BA5F4-7163-E81F-DA67-F4F2E7C3147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730" y="2548289"/>
            <a:ext cx="13500535" cy="7168862"/>
          </a:xfrm>
          <a:prstGeom prst="rect">
            <a:avLst/>
          </a:prstGeom>
        </p:spPr>
      </p:pic>
      <p:pic>
        <p:nvPicPr>
          <p:cNvPr id="18" name="圖片 17" descr="一張含有 美工圖案, 圖解, 動畫卡通, 貓 的圖片&#10;&#10;AI 產生的內容可能不正確。">
            <a:extLst>
              <a:ext uri="{FF2B5EF4-FFF2-40B4-BE49-F238E27FC236}">
                <a16:creationId xmlns:a16="http://schemas.microsoft.com/office/drawing/2014/main" id="{8891D2ED-F790-C1E8-45DF-1898B8E45B3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691" y="7234617"/>
            <a:ext cx="2672403" cy="267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340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D4A684-A3B3-023D-DFE3-0D2F67ADF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637B19-FCD3-79FF-A31C-09E7F8A975B7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BE5ABDD-6AB7-92D4-EC91-4F5BE907EE7E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CD2234D-D691-E6DC-289C-1CFFF26F0FCA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263B9D2-CC4A-C81A-D7F3-53391215BCBE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1E43FBA-7FE6-D717-F134-F74FF83ED0E4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39DAB50-8981-F039-89DE-3FA71AACD0CB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8BE85D8-3FEC-3BC7-514C-E0BC01E0E71E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DFDAB7C-B7DA-E9E0-A2A6-8879A6F1CC87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482ADDF-0619-C274-4CB3-2330F4D008AA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E587320-C5E6-75A3-99EA-24095C705182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695B755-BA2B-217F-C86D-3A2D14A7B3D1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218912-3555-7ADF-81C8-9D9DA9B60459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/ 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20" name="圖片 19" descr="一張含有 美工圖案, 圖解, 藝術, 圖形 的圖片&#10;&#10;AI 產生的內容可能不正確。">
            <a:extLst>
              <a:ext uri="{FF2B5EF4-FFF2-40B4-BE49-F238E27FC236}">
                <a16:creationId xmlns:a16="http://schemas.microsoft.com/office/drawing/2014/main" id="{D402F890-A315-3B02-C49B-4670A5B5C3C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697" y="6210300"/>
            <a:ext cx="2566347" cy="2566347"/>
          </a:xfrm>
          <a:prstGeom prst="rect">
            <a:avLst/>
          </a:prstGeom>
        </p:spPr>
      </p:pic>
      <p:pic>
        <p:nvPicPr>
          <p:cNvPr id="18" name="圖片 17" descr="一張含有 螢幕擷取畫面, 文字, 軟體, 多媒體軟體 的圖片&#10;&#10;AI 產生的內容可能不正確。">
            <a:extLst>
              <a:ext uri="{FF2B5EF4-FFF2-40B4-BE49-F238E27FC236}">
                <a16:creationId xmlns:a16="http://schemas.microsoft.com/office/drawing/2014/main" id="{3C726000-839B-1796-CF4E-4AF939F0FF0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19" y="2957548"/>
            <a:ext cx="14022757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72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4039183" y="-744439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5"/>
                </a:lnTo>
                <a:lnTo>
                  <a:pt x="0" y="25699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042522" y="647700"/>
            <a:ext cx="7674556" cy="181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92"/>
              </a:lnSpc>
            </a:pPr>
            <a:r>
              <a:rPr lang="en-US" sz="10994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目錄</a:t>
            </a:r>
            <a:endParaRPr lang="en-US" sz="10994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可画动感隶书"/>
              <a:sym typeface="可画动感隶书"/>
            </a:endParaRPr>
          </a:p>
        </p:txBody>
      </p:sp>
      <p:sp>
        <p:nvSpPr>
          <p:cNvPr id="19" name="Freeform 19"/>
          <p:cNvSpPr/>
          <p:nvPr/>
        </p:nvSpPr>
        <p:spPr>
          <a:xfrm rot="364267">
            <a:off x="15499844" y="-1049440"/>
            <a:ext cx="4778260" cy="3843005"/>
          </a:xfrm>
          <a:custGeom>
            <a:avLst/>
            <a:gdLst/>
            <a:ahLst/>
            <a:cxnLst/>
            <a:rect l="l" t="t" r="r" b="b"/>
            <a:pathLst>
              <a:path w="4778260" h="3843005">
                <a:moveTo>
                  <a:pt x="0" y="0"/>
                </a:moveTo>
                <a:lnTo>
                  <a:pt x="4778260" y="0"/>
                </a:lnTo>
                <a:lnTo>
                  <a:pt x="4778260" y="3843004"/>
                </a:lnTo>
                <a:lnTo>
                  <a:pt x="0" y="384300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 rot="-514897">
            <a:off x="13810801" y="818371"/>
            <a:ext cx="2841925" cy="2841925"/>
          </a:xfrm>
          <a:custGeom>
            <a:avLst/>
            <a:gdLst/>
            <a:ahLst/>
            <a:cxnLst/>
            <a:rect l="l" t="t" r="r" b="b"/>
            <a:pathLst>
              <a:path w="3896595" h="3896595">
                <a:moveTo>
                  <a:pt x="0" y="0"/>
                </a:moveTo>
                <a:lnTo>
                  <a:pt x="3896595" y="0"/>
                </a:lnTo>
                <a:lnTo>
                  <a:pt x="3896595" y="3896595"/>
                </a:lnTo>
                <a:lnTo>
                  <a:pt x="0" y="3896595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Freeform 21"/>
          <p:cNvSpPr/>
          <p:nvPr/>
        </p:nvSpPr>
        <p:spPr>
          <a:xfrm>
            <a:off x="-275300" y="6478441"/>
            <a:ext cx="1996660" cy="3951293"/>
          </a:xfrm>
          <a:custGeom>
            <a:avLst/>
            <a:gdLst/>
            <a:ahLst/>
            <a:cxnLst/>
            <a:rect l="l" t="t" r="r" b="b"/>
            <a:pathLst>
              <a:path w="3851026" h="7273740">
                <a:moveTo>
                  <a:pt x="0" y="0"/>
                </a:moveTo>
                <a:lnTo>
                  <a:pt x="3851026" y="0"/>
                </a:lnTo>
                <a:lnTo>
                  <a:pt x="3851026" y="7273740"/>
                </a:lnTo>
                <a:lnTo>
                  <a:pt x="0" y="7273740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9AAA2C1D-0F7F-A731-7E88-9F4B6895D532}"/>
              </a:ext>
            </a:extLst>
          </p:cNvPr>
          <p:cNvGrpSpPr/>
          <p:nvPr/>
        </p:nvGrpSpPr>
        <p:grpSpPr>
          <a:xfrm>
            <a:off x="2428359" y="3285850"/>
            <a:ext cx="8059554" cy="4625557"/>
            <a:chOff x="7109411" y="2683176"/>
            <a:chExt cx="6375761" cy="4625557"/>
          </a:xfrm>
        </p:grpSpPr>
        <p:sp>
          <p:nvSpPr>
            <p:cNvPr id="15" name="TextBox 15"/>
            <p:cNvSpPr txBox="1"/>
            <p:nvPr/>
          </p:nvSpPr>
          <p:spPr>
            <a:xfrm>
              <a:off x="7109411" y="2683176"/>
              <a:ext cx="4720466" cy="820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可画动感隶书"/>
                  <a:sym typeface="可画动感隶书"/>
                </a:rPr>
                <a:t>1. </a:t>
              </a:r>
              <a:r>
                <a:rPr lang="zh-TW" alt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可画动感隶书"/>
                  <a:sym typeface="可画动感隶书"/>
                </a:rPr>
                <a:t>問題背景與需求</a:t>
              </a:r>
              <a:endParaRPr lang="en-US" sz="44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109411" y="5174008"/>
              <a:ext cx="4720466" cy="82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7000"/>
                </a:lnSpc>
                <a:defRPr sz="5000">
                  <a:solidFill>
                    <a:srgbClr val="449FA2"/>
                  </a:solidFill>
                  <a:latin typeface="可画动感隶书"/>
                  <a:ea typeface="可画动感隶书"/>
                  <a:cs typeface="可画动感隶书"/>
                </a:defRPr>
              </a:lvl1pPr>
            </a:lstStyle>
            <a:p>
              <a:r>
                <a:rPr lang="en-US" sz="4400" dirty="0">
                  <a:latin typeface="標楷體" panose="03000509000000000000" pitchFamily="65" charset="-120"/>
                  <a:ea typeface="標楷體" panose="03000509000000000000" pitchFamily="65" charset="-120"/>
                  <a:sym typeface="可画动感隶书"/>
                </a:rPr>
                <a:t>3. </a:t>
              </a:r>
              <a:r>
                <a:rPr lang="en-US" altLang="zh-TW" sz="4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ER Diagram</a:t>
              </a:r>
              <a:endParaRPr lang="en-US" sz="4400" dirty="0"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124651" y="6469914"/>
              <a:ext cx="6360521" cy="838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可画动感隶书"/>
                  <a:sym typeface="可画动感隶书"/>
                </a:rPr>
                <a:t>4.</a:t>
              </a:r>
              <a:r>
                <a:rPr lang="en-US" altLang="zh-TW" sz="4400" dirty="0">
                  <a:solidFill>
                    <a:srgbClr val="262833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en-US" altLang="zh-TW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SQL / NoSQL</a:t>
              </a:r>
              <a:r>
                <a:rPr lang="zh-TW" alt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查詢展示</a:t>
              </a:r>
              <a:endParaRPr lang="en-US" sz="44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124651" y="3979082"/>
              <a:ext cx="4720466" cy="82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可画动感隶书"/>
                  <a:sym typeface="可画动感隶书"/>
                </a:rPr>
                <a:t>2. </a:t>
              </a:r>
              <a:r>
                <a:rPr lang="zh-TW" alt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可画动感隶书"/>
                  <a:sym typeface="可画动感隶书"/>
                </a:rPr>
                <a:t>系統架構</a:t>
              </a:r>
              <a:endParaRPr lang="en-US" sz="44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8BF2987-F580-60A9-46CB-A57CBE79CF75}"/>
              </a:ext>
            </a:extLst>
          </p:cNvPr>
          <p:cNvGrpSpPr/>
          <p:nvPr/>
        </p:nvGrpSpPr>
        <p:grpSpPr>
          <a:xfrm>
            <a:off x="9510564" y="3326698"/>
            <a:ext cx="7869909" cy="3244725"/>
            <a:chOff x="7109411" y="7687423"/>
            <a:chExt cx="6360521" cy="3244725"/>
          </a:xfrm>
        </p:grpSpPr>
        <p:sp>
          <p:nvSpPr>
            <p:cNvPr id="26" name="TextBox 26"/>
            <p:cNvSpPr txBox="1"/>
            <p:nvPr/>
          </p:nvSpPr>
          <p:spPr>
            <a:xfrm>
              <a:off x="7109411" y="7687423"/>
              <a:ext cx="6360521" cy="820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可画动感隶书"/>
                  <a:sym typeface="可画动感隶书"/>
                </a:rPr>
                <a:t>5.</a:t>
              </a:r>
              <a:r>
                <a:rPr lang="zh-TW" alt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概念驗證（</a:t>
              </a:r>
              <a:r>
                <a:rPr lang="en-US" altLang="zh-TW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PoC</a:t>
              </a:r>
              <a:r>
                <a:rPr lang="zh-TW" alt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）展示</a:t>
              </a:r>
              <a:endParaRPr lang="en-US" sz="44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endParaRPr>
            </a:p>
          </p:txBody>
        </p:sp>
        <p:sp>
          <p:nvSpPr>
            <p:cNvPr id="30" name="TextBox 26">
              <a:extLst>
                <a:ext uri="{FF2B5EF4-FFF2-40B4-BE49-F238E27FC236}">
                  <a16:creationId xmlns:a16="http://schemas.microsoft.com/office/drawing/2014/main" id="{3D55FABB-A4CF-928A-84C3-138A89642C77}"/>
                </a:ext>
              </a:extLst>
            </p:cNvPr>
            <p:cNvSpPr txBox="1"/>
            <p:nvPr/>
          </p:nvSpPr>
          <p:spPr>
            <a:xfrm>
              <a:off x="7109411" y="8927835"/>
              <a:ext cx="6360521" cy="82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可画动感隶书"/>
                  <a:sym typeface="可画动感隶书"/>
                </a:rPr>
                <a:t>6.</a:t>
              </a:r>
              <a:r>
                <a:rPr lang="zh-TW" alt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技術比較</a:t>
              </a:r>
            </a:p>
          </p:txBody>
        </p:sp>
        <p:sp>
          <p:nvSpPr>
            <p:cNvPr id="32" name="TextBox 26">
              <a:extLst>
                <a:ext uri="{FF2B5EF4-FFF2-40B4-BE49-F238E27FC236}">
                  <a16:creationId xmlns:a16="http://schemas.microsoft.com/office/drawing/2014/main" id="{F82C6CF9-6F29-AA57-1787-761D070141DC}"/>
                </a:ext>
              </a:extLst>
            </p:cNvPr>
            <p:cNvSpPr txBox="1"/>
            <p:nvPr/>
          </p:nvSpPr>
          <p:spPr>
            <a:xfrm>
              <a:off x="7109411" y="10105640"/>
              <a:ext cx="6360521" cy="826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可画动感隶书"/>
                  <a:sym typeface="可画动感隶书"/>
                </a:rPr>
                <a:t>7.</a:t>
              </a:r>
              <a:r>
                <a:rPr lang="zh-TW" altLang="en-US" sz="4400" dirty="0">
                  <a:solidFill>
                    <a:srgbClr val="449FA2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分工與貢獻</a:t>
              </a:r>
              <a:endParaRPr lang="en-US" sz="44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26CBAC-2FE9-073B-963E-DC82CC160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8009CF-B2BF-4150-F3DA-B3290E6860E2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195510D-21E8-27FD-502A-3877EA71C3E3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DB30E9A-B529-14C2-CD52-C39E38DF3BF1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16A32AF-084A-CA39-A26B-26117D4412FE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118B060-A2E9-860A-B2F2-0E2AD7B1043E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3CB0052-6A5F-2778-C5CB-6CAA04B0E738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72688FC-0C8F-E2FA-6409-98B38B99C5A8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E26F5E8-97AE-E0EB-3C32-3217831CD96B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6029A55-CCAD-5472-112F-308ABC67EC93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C566290-A1C2-714A-D4C0-7697322CBFAE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43F5587-0E7E-EAE6-F79D-F1541D4AA41E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8D599C-5A73-3A19-8893-4B3A4BC01943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/ 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8" name="圖片 17" descr="一張含有 美工圖案, 圖解, 動畫卡通, 貓 的圖片&#10;&#10;AI 產生的內容可能不正確。">
            <a:extLst>
              <a:ext uri="{FF2B5EF4-FFF2-40B4-BE49-F238E27FC236}">
                <a16:creationId xmlns:a16="http://schemas.microsoft.com/office/drawing/2014/main" id="{EFCEAD8C-B496-7904-B1BF-D89E2CDFA3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691" y="7234617"/>
            <a:ext cx="2672403" cy="2672403"/>
          </a:xfrm>
          <a:prstGeom prst="rect">
            <a:avLst/>
          </a:prstGeom>
        </p:spPr>
      </p:pic>
      <p:pic>
        <p:nvPicPr>
          <p:cNvPr id="15" name="圖片 14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F9A79409-ED29-5270-CD1D-6E92C13B2C7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40" y="2546151"/>
            <a:ext cx="7375497" cy="756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828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09A794-7A3F-56F1-BACC-8E5C11E2A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C602A1-E833-1C91-E5D7-E170E9A83D90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5E4C59F-C3FE-4420-7196-BD66343B01F0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2C4DF5E-297E-B5F1-715B-800656137760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C634F61-4952-2857-2F09-70953282BAEA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658C07C-C5A6-E10D-A7FC-76964D811967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7676363-0B5A-4C81-4AC9-734798FEB130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A9E2BC2-9098-FCCE-D327-DA82F5F83D6C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C5AC798-6389-B6C2-8CE4-DA3E243A11CE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B714114-4711-E54A-A606-8B4A159CED24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C06F305-E18C-26E5-6AB6-5299D9411160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C9D3224-24FF-0C4A-3F30-FDAA115D18C2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D31697-ECC7-FCC9-86C4-C2D24BF5282A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/ 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5" name="圖片 14" descr="一張含有 文字, 螢幕擷取畫面, 軟體, 電腦圖示 的圖片&#10;&#10;AI 產生的內容可能不正確。">
            <a:extLst>
              <a:ext uri="{FF2B5EF4-FFF2-40B4-BE49-F238E27FC236}">
                <a16:creationId xmlns:a16="http://schemas.microsoft.com/office/drawing/2014/main" id="{A51AF9AA-186A-B53D-5F34-5DE914A0022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90" y="2687952"/>
            <a:ext cx="16027090" cy="4359636"/>
          </a:xfrm>
          <a:prstGeom prst="rect">
            <a:avLst/>
          </a:prstGeom>
        </p:spPr>
      </p:pic>
      <p:pic>
        <p:nvPicPr>
          <p:cNvPr id="20" name="圖片 19" descr="一張含有 美工圖案, 圖解, 藝術, 圖形 的圖片&#10;&#10;AI 產生的內容可能不正確。">
            <a:extLst>
              <a:ext uri="{FF2B5EF4-FFF2-40B4-BE49-F238E27FC236}">
                <a16:creationId xmlns:a16="http://schemas.microsoft.com/office/drawing/2014/main" id="{C57C7CF5-4DD7-8CA6-84A3-EB05F4B7F79D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697" y="6210300"/>
            <a:ext cx="2566347" cy="256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171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6A760-22E4-6A06-CE77-4B57CA38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82C2F74-CE9A-691A-7C64-275ADE8E6EF1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500BACE-A9E4-B978-2AFA-F54D60C73BE5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A642750-CFFF-2FAC-4755-A1C0FABFCB38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4D336F4-D7CE-ACA8-2310-2B73B2E1FDBC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45DC229-9686-B9D3-AAF7-C14827725417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DA6E594-9FB8-42A9-FB61-90EF4EF3E7DF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3C7B1B1-9679-8FC8-EA59-06E50EF20EC3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F4F717D-93BE-3601-C9D8-F4A0E9121E24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8431BA2-F26B-4948-5B3A-D1885266F55B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7017452-8E8C-E245-F5F7-05D302CF9580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A3ABA18-9E0F-8908-A1B4-E7BA9BACE730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BE70E9-AEB7-455F-2DD5-9432ACD6E5C5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/ 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6" name="圖片 15" descr="一張含有 螢幕擷取畫面, 文字, 軟體, 多媒體軟體 的圖片&#10;&#10;AI 產生的內容可能不正確。">
            <a:extLst>
              <a:ext uri="{FF2B5EF4-FFF2-40B4-BE49-F238E27FC236}">
                <a16:creationId xmlns:a16="http://schemas.microsoft.com/office/drawing/2014/main" id="{33A86ACF-A82E-8D13-6B05-292CFB7643F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56" y="2809020"/>
            <a:ext cx="14646884" cy="5792947"/>
          </a:xfrm>
          <a:prstGeom prst="rect">
            <a:avLst/>
          </a:prstGeom>
        </p:spPr>
      </p:pic>
      <p:pic>
        <p:nvPicPr>
          <p:cNvPr id="18" name="圖片 17" descr="一張含有 美工圖案, 圖解, 動畫卡通, 貓 的圖片&#10;&#10;AI 產生的內容可能不正確。">
            <a:extLst>
              <a:ext uri="{FF2B5EF4-FFF2-40B4-BE49-F238E27FC236}">
                <a16:creationId xmlns:a16="http://schemas.microsoft.com/office/drawing/2014/main" id="{E36CDC61-6AD0-6169-D64D-23CE4E2DE4C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691" y="7234617"/>
            <a:ext cx="2672403" cy="267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21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D68EB-7BB2-4926-428B-8F0245069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3BC4FB2-8F5D-EF0F-FA79-0DCCD0E4FAF3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5A6E4ED-0271-68F9-788B-F54D8F8851C3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003FC87-0F7F-C6E3-5E16-9B802D4F1359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A14703E-E242-F6C4-C3D4-DF0EE50F283C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16023F7-2DA3-7A09-0AAC-03CA59B76B9F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73B04D8-A7BC-CB86-E548-98324CA4612D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E0F2725-8006-80D3-5D13-30169F059290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AB979FE-AF45-7241-3BEE-E5B8A79B8745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FC40F39-5AFD-1F4E-5AFE-50563A45E3AC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F0D6832-E8A9-84A1-2426-C872E4ED1E48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243B418-DE31-590A-98E4-D4FE4788C5C0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EB3D30-A700-D295-B699-DABC64E77004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/ 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8" name="圖片 17" descr="一張含有 美工圖案, 圖解, 動畫卡通, 貓 的圖片&#10;&#10;AI 產生的內容可能不正確。">
            <a:extLst>
              <a:ext uri="{FF2B5EF4-FFF2-40B4-BE49-F238E27FC236}">
                <a16:creationId xmlns:a16="http://schemas.microsoft.com/office/drawing/2014/main" id="{73AD25D4-0B01-36A4-E371-C6E47DB6B0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691" y="7234617"/>
            <a:ext cx="2672403" cy="2672403"/>
          </a:xfrm>
          <a:prstGeom prst="rect">
            <a:avLst/>
          </a:prstGeom>
        </p:spPr>
      </p:pic>
      <p:pic>
        <p:nvPicPr>
          <p:cNvPr id="15" name="圖片 14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0404AD5E-B247-2B94-61F9-D450B42383B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70"/>
          <a:stretch>
            <a:fillRect/>
          </a:stretch>
        </p:blipFill>
        <p:spPr>
          <a:xfrm>
            <a:off x="4414294" y="3193449"/>
            <a:ext cx="9459408" cy="508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36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06894A-CAFF-23E5-8B25-F07BA3790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50AE7B2-A4EB-7256-2AD8-F7D413038AC1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A6C040C-B8F7-C177-E651-3E87DB991EC5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C83B8D6-FD0C-D0A6-A3C8-1F916D327AE5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9BBA6F0-F22A-5888-04D2-4B2CC3BC6502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B4FB31C-0053-021E-5CB5-ED75F295C60C}"/>
              </a:ext>
            </a:extLst>
          </p:cNvPr>
          <p:cNvSpPr/>
          <p:nvPr/>
        </p:nvSpPr>
        <p:spPr>
          <a:xfrm>
            <a:off x="16790314" y="375674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EC7FEA5-B86D-42EF-FDC7-CCF68CBFE5A0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7909182-FF4C-C2D1-36A1-951FE329D6D3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42F79F6-B6D4-8CAF-CC2C-5D8BC45FA2EB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74D81C3-A7A1-3E76-1CCD-3C7BE6584B57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50C7965-D0FB-4718-19D2-DA039A57C734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81E7D63-3E4D-D9DB-E375-2CD2C44DC37D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A9826F-0FE8-9CC0-9F39-4C1A0260BD47}"/>
              </a:ext>
            </a:extLst>
          </p:cNvPr>
          <p:cNvSpPr txBox="1"/>
          <p:nvPr/>
        </p:nvSpPr>
        <p:spPr>
          <a:xfrm>
            <a:off x="4282514" y="89491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NoSQL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資料架構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5" name="圖片 14" descr="一張含有 文字, 螢幕擷取畫面 的圖片&#10;&#10;AI 產生的內容可能不正確。">
            <a:extLst>
              <a:ext uri="{FF2B5EF4-FFF2-40B4-BE49-F238E27FC236}">
                <a16:creationId xmlns:a16="http://schemas.microsoft.com/office/drawing/2014/main" id="{C5CBFFF7-8F1D-B74D-1E0C-55D302597C4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25" y="2744207"/>
            <a:ext cx="15432969" cy="64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96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E7146-DDE1-AE02-A073-2320A5215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85B1F4-470D-F0FC-0856-7D9E411D55C9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195D63D-DEC7-16BB-CDCD-B025FB292E73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D6AB098-A530-99AE-7AB1-CD01CB107C11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EF8769D-D9AB-A0A9-2D7B-573A5D6F473B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037703B-8597-3A4B-43F4-ED3FE6102A27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8DB7FAF-CD0D-8548-0322-65AEECC14C7E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4ACD170-271A-0B80-91E9-7AD226803740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46890E4-09CC-2BAC-DB4A-325377C54AFB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E279B55-69DE-5117-6022-4D1E45574959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4354E6AE-0EED-7D66-CC65-E43037AF1446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3B06AF05-C8E4-4F8A-242E-D0A38604B110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C78AD8-2783-7A09-44A2-4A4253AA2A94}"/>
              </a:ext>
            </a:extLst>
          </p:cNvPr>
          <p:cNvSpPr txBox="1"/>
          <p:nvPr/>
        </p:nvSpPr>
        <p:spPr>
          <a:xfrm>
            <a:off x="4282514" y="887293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MongoDB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5" name="圖片 14" descr="一張含有 文字, 軟體, 電腦圖示, 網頁 的圖片&#10;&#10;AI 產生的內容可能不正確。">
            <a:extLst>
              <a:ext uri="{FF2B5EF4-FFF2-40B4-BE49-F238E27FC236}">
                <a16:creationId xmlns:a16="http://schemas.microsoft.com/office/drawing/2014/main" id="{121B20CC-C9C8-1FFD-4E5B-29B4B7022D5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801" y="2369709"/>
            <a:ext cx="13828393" cy="7254120"/>
          </a:xfrm>
          <a:prstGeom prst="rect">
            <a:avLst/>
          </a:prstGeom>
        </p:spPr>
      </p:pic>
      <p:pic>
        <p:nvPicPr>
          <p:cNvPr id="18" name="圖片 17" descr="一張含有 美工圖案, 圖解, 動畫卡通, 貓 的圖片&#10;&#10;AI 產生的內容可能不正確。">
            <a:extLst>
              <a:ext uri="{FF2B5EF4-FFF2-40B4-BE49-F238E27FC236}">
                <a16:creationId xmlns:a16="http://schemas.microsoft.com/office/drawing/2014/main" id="{18F1E7C0-06AF-B457-E02E-FE45151248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691" y="7234617"/>
            <a:ext cx="2672403" cy="267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50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417727-F3A1-9B81-AE79-8814DCE23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A14336-20CB-C0DB-E255-A14F4BC36888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541AA7D-CC51-A250-0734-6F03FD9C476C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0EA4199-4FC3-A6CF-30C2-67AE195B6123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E0A5678-4F8E-F452-5908-E9BED2BCCD9E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A0CD506-E20E-93E8-55C5-87A363B8B91A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7C72458-24AD-51B5-02CD-68E513A4B8D6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5D3B010-A18F-4C6C-3384-54F0E8331D4F}"/>
              </a:ext>
            </a:extLst>
          </p:cNvPr>
          <p:cNvSpPr/>
          <p:nvPr/>
        </p:nvSpPr>
        <p:spPr>
          <a:xfrm>
            <a:off x="14236870" y="-975358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F5A266B-BDC0-B903-D162-E9BE32D96662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5C14CAA-1C35-22F4-6C28-BF7FECFB6A8F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2DBD1A0-DD68-C534-E97A-18D9CE3CB61E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14ABC74-331B-0A2A-E3D1-816F907E6F4D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87E46DD-F377-2487-C45E-96B2E8E13818}"/>
              </a:ext>
            </a:extLst>
          </p:cNvPr>
          <p:cNvSpPr txBox="1"/>
          <p:nvPr/>
        </p:nvSpPr>
        <p:spPr>
          <a:xfrm>
            <a:off x="4282513" y="636361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MongoDB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Happy Font TH"/>
              <a:sym typeface="Happy Font TH"/>
            </a:endParaRPr>
          </a:p>
        </p:txBody>
      </p:sp>
      <p:pic>
        <p:nvPicPr>
          <p:cNvPr id="16" name="圖片 15" descr="一張含有 文字, 螢幕擷取畫面, 軟體, 電腦圖示 的圖片&#10;&#10;AI 產生的內容可能不正確。">
            <a:extLst>
              <a:ext uri="{FF2B5EF4-FFF2-40B4-BE49-F238E27FC236}">
                <a16:creationId xmlns:a16="http://schemas.microsoft.com/office/drawing/2014/main" id="{942CEAE0-577B-035F-D356-7C34588E08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491" y="2307963"/>
            <a:ext cx="14111012" cy="7507735"/>
          </a:xfrm>
          <a:prstGeom prst="rect">
            <a:avLst/>
          </a:prstGeom>
        </p:spPr>
      </p:pic>
      <p:pic>
        <p:nvPicPr>
          <p:cNvPr id="20" name="圖片 19" descr="一張含有 美工圖案, 圖解, 藝術, 圖形 的圖片&#10;&#10;AI 產生的內容可能不正確。">
            <a:extLst>
              <a:ext uri="{FF2B5EF4-FFF2-40B4-BE49-F238E27FC236}">
                <a16:creationId xmlns:a16="http://schemas.microsoft.com/office/drawing/2014/main" id="{4C1A1963-8E4E-F258-B480-27A905CFF1E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697" y="6210300"/>
            <a:ext cx="2566347" cy="256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21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21983C-D10E-4AE2-351B-6EE415858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2F281A-86F3-E1B6-BD90-8ED8A7D48FD9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D5A306D-8029-D3AA-8999-322B56A6F2C5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48912ED-BFA0-D406-09EA-23FAA0E383F1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8193C34-E385-F6DE-8704-645C05C70902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752FA31-2786-AD98-B64C-BADB654F7E14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C4AFB75-6536-6456-49D2-FE42B9CEECA0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52ECCF9-836C-D56F-45CB-F3E2419641E5}"/>
              </a:ext>
            </a:extLst>
          </p:cNvPr>
          <p:cNvSpPr/>
          <p:nvPr/>
        </p:nvSpPr>
        <p:spPr>
          <a:xfrm>
            <a:off x="15345580" y="-495300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F790C4A-7FE3-0593-5205-F86B945E1963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AD3071D-5588-41AC-8887-3AA872A2F8E8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85992F6-78A0-BF38-8EE4-6BA2CD38A870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3DCD856-E08F-4EA0-562C-3458AF829591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4B366200-7942-4D37-BE3E-68973C218DE6}"/>
              </a:ext>
            </a:extLst>
          </p:cNvPr>
          <p:cNvSpPr/>
          <p:nvPr/>
        </p:nvSpPr>
        <p:spPr>
          <a:xfrm>
            <a:off x="15392400" y="7218743"/>
            <a:ext cx="2470690" cy="2470690"/>
          </a:xfrm>
          <a:custGeom>
            <a:avLst/>
            <a:gdLst/>
            <a:ahLst/>
            <a:cxnLst/>
            <a:rect l="l" t="t" r="r" b="b"/>
            <a:pathLst>
              <a:path w="3188089" h="3188089">
                <a:moveTo>
                  <a:pt x="0" y="0"/>
                </a:moveTo>
                <a:lnTo>
                  <a:pt x="3188089" y="0"/>
                </a:lnTo>
                <a:lnTo>
                  <a:pt x="3188089" y="3188089"/>
                </a:lnTo>
                <a:lnTo>
                  <a:pt x="0" y="318808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82CF7190-DD3C-BD67-6A31-57AEA8031D07}"/>
              </a:ext>
            </a:extLst>
          </p:cNvPr>
          <p:cNvSpPr txBox="1"/>
          <p:nvPr/>
        </p:nvSpPr>
        <p:spPr>
          <a:xfrm>
            <a:off x="4191000" y="887293"/>
            <a:ext cx="9888439" cy="1428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概念驗證（</a:t>
            </a: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PoC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）展示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可画动感隶书"/>
              <a:sym typeface="可画动感隶书"/>
            </a:endParaRPr>
          </a:p>
        </p:txBody>
      </p:sp>
      <p:pic>
        <p:nvPicPr>
          <p:cNvPr id="15" name="圖片 14" descr="一張含有 文字, 螢幕擷取畫面, 軟體, 數字 的圖片&#10;&#10;AI 產生的內容可能不正確。">
            <a:extLst>
              <a:ext uri="{FF2B5EF4-FFF2-40B4-BE49-F238E27FC236}">
                <a16:creationId xmlns:a16="http://schemas.microsoft.com/office/drawing/2014/main" id="{F1D8D8D2-972B-CB5F-FBDA-9D8835FAE65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47" y="2596995"/>
            <a:ext cx="9550905" cy="747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00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2FC74F-BB57-ECD9-5CF2-61DC7F027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55B26C-1D34-6BC6-08B2-88252A591E85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A92809C-1056-8B85-DD5D-C35556125D03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6AAFC25-D4C1-D66B-8A88-1389067AEE7B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6D93FFA-8458-936D-4F05-7BC4BF28FABF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4DCB0C9-050A-1FEE-B9A6-2F01D856AB63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DC22B32-9B54-6BF9-4EEC-2052EDD70E42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364F3AB-7F19-7AA1-9E39-156C3D6E0F8E}"/>
              </a:ext>
            </a:extLst>
          </p:cNvPr>
          <p:cNvSpPr/>
          <p:nvPr/>
        </p:nvSpPr>
        <p:spPr>
          <a:xfrm>
            <a:off x="15345580" y="-495300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3829526-357C-CF48-AEFF-7208DBCC1A31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2D162BE-A41A-8523-0786-0C2C87D38395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6951561-A309-DE84-4327-4ABBE9CC2C47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C491767-7E3C-D683-93F9-B5154E7BBF6E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A930BD6-F7C4-0DC0-5CD6-18159FC0987A}"/>
              </a:ext>
            </a:extLst>
          </p:cNvPr>
          <p:cNvSpPr txBox="1"/>
          <p:nvPr/>
        </p:nvSpPr>
        <p:spPr>
          <a:xfrm>
            <a:off x="4191000" y="887293"/>
            <a:ext cx="9888439" cy="1428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概念驗證（</a:t>
            </a: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PoC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）展示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可画动感隶书"/>
              <a:sym typeface="可画动感隶书"/>
            </a:endParaRP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CB8FD026-46F0-9DF1-B8EB-8E9A745D7547}"/>
              </a:ext>
            </a:extLst>
          </p:cNvPr>
          <p:cNvSpPr/>
          <p:nvPr/>
        </p:nvSpPr>
        <p:spPr>
          <a:xfrm>
            <a:off x="15392400" y="7218743"/>
            <a:ext cx="2470690" cy="2470690"/>
          </a:xfrm>
          <a:custGeom>
            <a:avLst/>
            <a:gdLst/>
            <a:ahLst/>
            <a:cxnLst/>
            <a:rect l="l" t="t" r="r" b="b"/>
            <a:pathLst>
              <a:path w="3188089" h="3188089">
                <a:moveTo>
                  <a:pt x="0" y="0"/>
                </a:moveTo>
                <a:lnTo>
                  <a:pt x="3188089" y="0"/>
                </a:lnTo>
                <a:lnTo>
                  <a:pt x="3188089" y="3188089"/>
                </a:lnTo>
                <a:lnTo>
                  <a:pt x="0" y="318808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16" name="圖片 15" descr="一張含有 文字, 螢幕擷取畫面, 軟體, 數字 的圖片&#10;&#10;AI 產生的內容可能不正確。">
            <a:extLst>
              <a:ext uri="{FF2B5EF4-FFF2-40B4-BE49-F238E27FC236}">
                <a16:creationId xmlns:a16="http://schemas.microsoft.com/office/drawing/2014/main" id="{2749AB6F-76E8-AF26-27BF-197735B5C5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17" y="2435884"/>
            <a:ext cx="10526165" cy="761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04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79350E-46C2-170E-0F00-BEDA5734D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DE92B02-EBA5-6E03-AA23-9C226511D08A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1E4B10D-C56A-FABC-6495-E354E10C82F5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CCCB1EF-F735-C5AC-6EEA-AA3EA1D50554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2D0338B-39A9-616D-90C1-3CD4A27C346E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E56ABBE-A6FF-E066-EFDD-24DABE89F7C2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CB16540-E4F1-D0C8-5B01-A5B783B68B92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2247899-DF54-E4D8-1F19-F03BB54133BD}"/>
              </a:ext>
            </a:extLst>
          </p:cNvPr>
          <p:cNvSpPr/>
          <p:nvPr/>
        </p:nvSpPr>
        <p:spPr>
          <a:xfrm>
            <a:off x="15345580" y="-495300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3636B4E-78F0-7F0A-8E23-192904FBB076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B51FB45-D564-62DB-BBB6-0CC4D8A7513A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BD5D256-2CD6-33B1-1ED8-34CF6749FB7B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9C1A594-1BE6-6080-93F2-FFE3B265B615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FC0FC5A-7988-8A22-5FFC-B6D2CA52E23D}"/>
              </a:ext>
            </a:extLst>
          </p:cNvPr>
          <p:cNvSpPr txBox="1"/>
          <p:nvPr/>
        </p:nvSpPr>
        <p:spPr>
          <a:xfrm>
            <a:off x="4191000" y="887293"/>
            <a:ext cx="9888439" cy="1428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概念驗證（</a:t>
            </a:r>
            <a:r>
              <a:rPr lang="en-US" altLang="zh-TW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PoC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）展示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可画动感隶书"/>
              <a:sym typeface="可画动感隶书"/>
            </a:endParaRP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FF40BCDA-AC64-7A7C-E59A-CB1518CBE5B0}"/>
              </a:ext>
            </a:extLst>
          </p:cNvPr>
          <p:cNvSpPr/>
          <p:nvPr/>
        </p:nvSpPr>
        <p:spPr>
          <a:xfrm>
            <a:off x="15392400" y="7218743"/>
            <a:ext cx="2470690" cy="2470690"/>
          </a:xfrm>
          <a:custGeom>
            <a:avLst/>
            <a:gdLst/>
            <a:ahLst/>
            <a:cxnLst/>
            <a:rect l="l" t="t" r="r" b="b"/>
            <a:pathLst>
              <a:path w="3188089" h="3188089">
                <a:moveTo>
                  <a:pt x="0" y="0"/>
                </a:moveTo>
                <a:lnTo>
                  <a:pt x="3188089" y="0"/>
                </a:lnTo>
                <a:lnTo>
                  <a:pt x="3188089" y="3188089"/>
                </a:lnTo>
                <a:lnTo>
                  <a:pt x="0" y="318808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17" name="圖片 16" descr="一張含有 文字, 螢幕擷取畫面, 軟體, 網頁 的圖片&#10;&#10;AI 產生的內容可能不正確。">
            <a:extLst>
              <a:ext uri="{FF2B5EF4-FFF2-40B4-BE49-F238E27FC236}">
                <a16:creationId xmlns:a16="http://schemas.microsoft.com/office/drawing/2014/main" id="{D34430CB-8762-F252-C3C8-20988F5D8DA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640" y="2530289"/>
            <a:ext cx="7872319" cy="7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27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413347" y="3791961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4000" y="0"/>
                </a:lnTo>
                <a:lnTo>
                  <a:pt x="1634000" y="1692466"/>
                </a:lnTo>
                <a:lnTo>
                  <a:pt x="0" y="1692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1919064" y="-7224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5306721" y="1226310"/>
            <a:ext cx="7674556" cy="145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80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問題背景</a:t>
            </a:r>
            <a:endParaRPr lang="en-US" sz="80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可画动感隶书"/>
              <a:sym typeface="可画动感隶书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670960" y="3010812"/>
            <a:ext cx="12519485" cy="3777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專案必要性</a:t>
            </a:r>
          </a:p>
          <a:p>
            <a:pPr marL="1274400" lvl="2" indent="-571500">
              <a:lnSpc>
                <a:spcPts val="6000"/>
              </a:lnSpc>
              <a:buFont typeface="Wingdings" panose="05000000000000000000" pitchFamily="2" charset="2"/>
              <a:buChar char="l"/>
            </a:pPr>
            <a:r>
              <a:rPr lang="en-US" altLang="zh-TW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PTCG </a:t>
            </a: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卡牌數量龐大、更新頻繁</a:t>
            </a:r>
          </a:p>
          <a:p>
            <a:pPr marL="1274400" lvl="2" indent="-571500">
              <a:lnSpc>
                <a:spcPts val="6000"/>
              </a:lnSpc>
              <a:buFont typeface="Wingdings" panose="05000000000000000000" pitchFamily="2" charset="2"/>
              <a:buChar char="l"/>
            </a:pP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玩家需要快速查詢卡牌資訊</a:t>
            </a:r>
          </a:p>
          <a:p>
            <a:pPr marL="1274400" lvl="2" indent="-571500">
              <a:lnSpc>
                <a:spcPts val="6000"/>
              </a:lnSpc>
              <a:buFont typeface="Wingdings" panose="05000000000000000000" pitchFamily="2" charset="2"/>
              <a:buChar char="l"/>
            </a:pP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收藏清單缺乏可管理工具</a:t>
            </a:r>
          </a:p>
          <a:p>
            <a:pPr marL="1274400" lvl="2" indent="-571500">
              <a:lnSpc>
                <a:spcPts val="6000"/>
              </a:lnSpc>
              <a:buFont typeface="Wingdings" panose="05000000000000000000" pitchFamily="2" charset="2"/>
              <a:buChar char="l"/>
            </a:pP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官網部分資訊（如屬性、稀有度）不清楚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540126" y="4125863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5306722" y="1025871"/>
            <a:ext cx="7674556" cy="1403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sz="7200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執行畫面</a:t>
            </a:r>
            <a:r>
              <a:rPr 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(</a:t>
            </a:r>
            <a:r>
              <a:rPr lang="en-US" sz="7200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首頁</a:t>
            </a:r>
            <a:r>
              <a:rPr 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)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550DEDC-17C3-09B8-FCFF-64F2E7347AB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12496" y="2705100"/>
            <a:ext cx="13863005" cy="6191034"/>
          </a:xfrm>
          <a:prstGeom prst="rect">
            <a:avLst/>
          </a:prstGeom>
        </p:spPr>
      </p:pic>
      <p:sp>
        <p:nvSpPr>
          <p:cNvPr id="16" name="Freeform 13">
            <a:extLst>
              <a:ext uri="{FF2B5EF4-FFF2-40B4-BE49-F238E27FC236}">
                <a16:creationId xmlns:a16="http://schemas.microsoft.com/office/drawing/2014/main" id="{25570C06-78F5-DEEE-3F41-9A2BB63DBCC8}"/>
              </a:ext>
            </a:extLst>
          </p:cNvPr>
          <p:cNvSpPr/>
          <p:nvPr/>
        </p:nvSpPr>
        <p:spPr>
          <a:xfrm>
            <a:off x="-76200" y="6371068"/>
            <a:ext cx="2201432" cy="2201432"/>
          </a:xfrm>
          <a:custGeom>
            <a:avLst/>
            <a:gdLst/>
            <a:ahLst/>
            <a:cxnLst/>
            <a:rect l="l" t="t" r="r" b="b"/>
            <a:pathLst>
              <a:path w="3230992" h="3230992">
                <a:moveTo>
                  <a:pt x="0" y="0"/>
                </a:moveTo>
                <a:lnTo>
                  <a:pt x="3230992" y="0"/>
                </a:lnTo>
                <a:lnTo>
                  <a:pt x="3230992" y="3230992"/>
                </a:lnTo>
                <a:lnTo>
                  <a:pt x="0" y="3230992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動作按鈕: 空白 19">
            <a:hlinkClick r:id="rId26" action="ppaction://hlinksldjump" highlightClick="1"/>
            <a:extLst>
              <a:ext uri="{FF2B5EF4-FFF2-40B4-BE49-F238E27FC236}">
                <a16:creationId xmlns:a16="http://schemas.microsoft.com/office/drawing/2014/main" id="{88D5F226-2E4C-FEF9-49B8-2E42744DF124}"/>
              </a:ext>
            </a:extLst>
          </p:cNvPr>
          <p:cNvSpPr/>
          <p:nvPr/>
        </p:nvSpPr>
        <p:spPr>
          <a:xfrm>
            <a:off x="5943600" y="7299976"/>
            <a:ext cx="1752600" cy="815324"/>
          </a:xfrm>
          <a:prstGeom prst="actionButtonBlank">
            <a:avLst/>
          </a:prstGeom>
          <a:noFill/>
          <a:ln>
            <a:solidFill>
              <a:srgbClr val="885B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動作按鈕: 空白 22">
            <a:hlinkClick r:id="rId27" action="ppaction://hlinksldjump" highlightClick="1"/>
            <a:extLst>
              <a:ext uri="{FF2B5EF4-FFF2-40B4-BE49-F238E27FC236}">
                <a16:creationId xmlns:a16="http://schemas.microsoft.com/office/drawing/2014/main" id="{430C64D4-CC0A-7C8D-7784-C87C14A7E1C0}"/>
              </a:ext>
            </a:extLst>
          </p:cNvPr>
          <p:cNvSpPr/>
          <p:nvPr/>
        </p:nvSpPr>
        <p:spPr>
          <a:xfrm>
            <a:off x="8267698" y="7299976"/>
            <a:ext cx="1752600" cy="815324"/>
          </a:xfrm>
          <a:prstGeom prst="actionButtonBlank">
            <a:avLst/>
          </a:prstGeom>
          <a:noFill/>
          <a:ln>
            <a:solidFill>
              <a:srgbClr val="C557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動作按鈕: 空白 23">
            <a:hlinkClick r:id="rId28" action="ppaction://hlinksldjump" highlightClick="1"/>
            <a:extLst>
              <a:ext uri="{FF2B5EF4-FFF2-40B4-BE49-F238E27FC236}">
                <a16:creationId xmlns:a16="http://schemas.microsoft.com/office/drawing/2014/main" id="{5F0F4451-73CE-9697-766D-D73DD8289303}"/>
              </a:ext>
            </a:extLst>
          </p:cNvPr>
          <p:cNvSpPr/>
          <p:nvPr/>
        </p:nvSpPr>
        <p:spPr>
          <a:xfrm>
            <a:off x="10587467" y="7299976"/>
            <a:ext cx="1752600" cy="815324"/>
          </a:xfrm>
          <a:prstGeom prst="actionButtonBlank">
            <a:avLst/>
          </a:prstGeom>
          <a:noFill/>
          <a:ln>
            <a:solidFill>
              <a:srgbClr val="A091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674941" y="4021124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4672660" y="998333"/>
            <a:ext cx="8942678" cy="1403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sz="7200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執行畫面</a:t>
            </a:r>
            <a:r>
              <a:rPr 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(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彈數搜尋</a:t>
            </a:r>
            <a:r>
              <a:rPr 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)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3F5BC66-A450-BCED-57DB-71D7AD7DC1C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15371" y="2715184"/>
            <a:ext cx="14857255" cy="6596343"/>
          </a:xfrm>
          <a:prstGeom prst="rect">
            <a:avLst/>
          </a:prstGeom>
        </p:spPr>
      </p:pic>
      <p:pic>
        <p:nvPicPr>
          <p:cNvPr id="17" name="圖片 16" descr="一張含有 美工圖案, 卡通, 圖解, 動畫卡通 的圖片&#10;&#10;AI 產生的內容可能不正確。">
            <a:extLst>
              <a:ext uri="{FF2B5EF4-FFF2-40B4-BE49-F238E27FC236}">
                <a16:creationId xmlns:a16="http://schemas.microsoft.com/office/drawing/2014/main" id="{7CBB3BFC-C8B0-175D-41B3-ED2CA98DAE4F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659" y="6591300"/>
            <a:ext cx="2049859" cy="2049859"/>
          </a:xfrm>
          <a:prstGeom prst="rect">
            <a:avLst/>
          </a:prstGeom>
        </p:spPr>
      </p:pic>
      <p:sp>
        <p:nvSpPr>
          <p:cNvPr id="13" name="動作按鈕: 返回 12">
            <a:hlinkClick r:id="rId26" action="ppaction://hlinksldjump" highlightClick="1"/>
            <a:extLst>
              <a:ext uri="{FF2B5EF4-FFF2-40B4-BE49-F238E27FC236}">
                <a16:creationId xmlns:a16="http://schemas.microsoft.com/office/drawing/2014/main" id="{44639619-C0E2-29FC-93E8-A9048291F0A2}"/>
              </a:ext>
            </a:extLst>
          </p:cNvPr>
          <p:cNvSpPr/>
          <p:nvPr/>
        </p:nvSpPr>
        <p:spPr>
          <a:xfrm rot="16200000">
            <a:off x="16916092" y="8561813"/>
            <a:ext cx="609600" cy="542096"/>
          </a:xfrm>
          <a:prstGeom prst="actionButtonRetur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D2BC79-1FB2-3A33-E331-0AB39E9F1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40FEA4B-1FEE-66F2-9B70-DBA43B7BA53C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40538C2-7BB2-D584-2834-423F579152AC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FB1609D-67EA-3E78-27EA-114E72C3E161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CED9A9C-471A-E5C4-4CB8-AD9BB6E0FE32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EF798CF-FB13-B768-7912-1A30702F1F45}"/>
              </a:ext>
            </a:extLst>
          </p:cNvPr>
          <p:cNvSpPr/>
          <p:nvPr/>
        </p:nvSpPr>
        <p:spPr>
          <a:xfrm>
            <a:off x="16916400" y="591450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F6E3F53-57A5-A34D-D300-FC709FE7B1CC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BDEC0CB-1292-0C6A-41F6-327C8FDDDA5F}"/>
              </a:ext>
            </a:extLst>
          </p:cNvPr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0DF30C0-DC81-FBA2-CC15-EA2FEF69A52A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2B4872D-72B5-E0AC-9D6E-C387FFC5EB94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FA3A9A9-EA80-4590-F620-D5FE2B6E5585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1420C4E-55F4-D5BF-93E9-C44567AF9568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8690305-548B-3720-578B-B1BECDC9507A}"/>
              </a:ext>
            </a:extLst>
          </p:cNvPr>
          <p:cNvSpPr txBox="1"/>
          <p:nvPr/>
        </p:nvSpPr>
        <p:spPr>
          <a:xfrm>
            <a:off x="4672660" y="998333"/>
            <a:ext cx="8942678" cy="1403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sz="7200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執行畫面</a:t>
            </a:r>
            <a:r>
              <a:rPr 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(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卡牌一覽</a:t>
            </a:r>
            <a:r>
              <a:rPr 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)</a:t>
            </a:r>
          </a:p>
        </p:txBody>
      </p:sp>
      <p:pic>
        <p:nvPicPr>
          <p:cNvPr id="16" name="圖片 15" descr="一張含有 文字, 螢幕擷取畫面, 軟體, 電腦圖示 的圖片&#10;&#10;AI 產生的內容可能不正確。">
            <a:extLst>
              <a:ext uri="{FF2B5EF4-FFF2-40B4-BE49-F238E27FC236}">
                <a16:creationId xmlns:a16="http://schemas.microsoft.com/office/drawing/2014/main" id="{F1AFD233-D548-ACD4-88B0-6F217A2FD04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42" y="2601797"/>
            <a:ext cx="14322113" cy="7605124"/>
          </a:xfrm>
          <a:prstGeom prst="rect">
            <a:avLst/>
          </a:prstGeom>
        </p:spPr>
      </p:pic>
      <p:pic>
        <p:nvPicPr>
          <p:cNvPr id="18" name="圖片 17" descr="一張含有 寫生, 美工圖案, 圖畫, 圖解 的圖片&#10;&#10;AI 產生的內容可能不正確。">
            <a:extLst>
              <a:ext uri="{FF2B5EF4-FFF2-40B4-BE49-F238E27FC236}">
                <a16:creationId xmlns:a16="http://schemas.microsoft.com/office/drawing/2014/main" id="{86565C58-C87C-5272-2A85-D817F8FC07FB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901" y="614059"/>
            <a:ext cx="2172329" cy="2172329"/>
          </a:xfrm>
          <a:prstGeom prst="rect">
            <a:avLst/>
          </a:prstGeom>
        </p:spPr>
      </p:pic>
      <p:sp>
        <p:nvSpPr>
          <p:cNvPr id="13" name="動作按鈕: 返回 12">
            <a:hlinkClick r:id="rId26" action="ppaction://hlinksldjump" highlightClick="1"/>
            <a:extLst>
              <a:ext uri="{FF2B5EF4-FFF2-40B4-BE49-F238E27FC236}">
                <a16:creationId xmlns:a16="http://schemas.microsoft.com/office/drawing/2014/main" id="{88B2D72A-B37D-6D17-902F-CFA8977A3DDC}"/>
              </a:ext>
            </a:extLst>
          </p:cNvPr>
          <p:cNvSpPr/>
          <p:nvPr/>
        </p:nvSpPr>
        <p:spPr>
          <a:xfrm rot="16200000">
            <a:off x="16916092" y="8561813"/>
            <a:ext cx="609600" cy="542096"/>
          </a:xfrm>
          <a:prstGeom prst="actionButtonRetur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240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65ED3F-213F-4441-BA88-8DABFEA92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4F32C4-64F2-DB49-155A-734F89BAF702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FB257BC-1BAC-5057-7D89-D82BE19BADBC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EDA9692-121F-9928-1079-CD56A0DD4974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B9ABCBF-454F-5C35-2A91-9B1EB8270ECA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24B20AB-F47C-5E52-A1B3-61EBBA3418EF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F4AEE6A-CE51-B649-7E96-145E465A908E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F7FC442-F2B8-1D3B-7B65-85EA56E1DD31}"/>
              </a:ext>
            </a:extLst>
          </p:cNvPr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0F035FE-783B-097A-FD0E-FAFB48863001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2C6A6C0-327F-905B-2FAE-48B6E3FDA74E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B18ED7D-DB83-ADE0-A824-5FC4E53C484E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3CEDE2C-40F9-2D15-952A-B1383AA5D412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532345C-9A79-A116-64A2-6C89B0E0E131}"/>
              </a:ext>
            </a:extLst>
          </p:cNvPr>
          <p:cNvSpPr txBox="1"/>
          <p:nvPr/>
        </p:nvSpPr>
        <p:spPr>
          <a:xfrm>
            <a:off x="4786960" y="1044120"/>
            <a:ext cx="8714078" cy="1403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en-US" sz="7200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執行畫面</a:t>
            </a:r>
            <a:r>
              <a:rPr 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(</a:t>
            </a: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清單管理</a:t>
            </a:r>
            <a:r>
              <a:rPr 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)</a:t>
            </a:r>
          </a:p>
        </p:txBody>
      </p:sp>
      <p:pic>
        <p:nvPicPr>
          <p:cNvPr id="16" name="圖片 15" descr="一張含有 文字, 螢幕擷取畫面, 軟體, 電腦圖示 的圖片&#10;&#10;AI 產生的內容可能不正確。">
            <a:extLst>
              <a:ext uri="{FF2B5EF4-FFF2-40B4-BE49-F238E27FC236}">
                <a16:creationId xmlns:a16="http://schemas.microsoft.com/office/drawing/2014/main" id="{4779217E-2C2B-8CF3-0087-7DD4FE46CC5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43" y="2569565"/>
            <a:ext cx="14322113" cy="7582734"/>
          </a:xfrm>
          <a:prstGeom prst="rect">
            <a:avLst/>
          </a:prstGeom>
        </p:spPr>
      </p:pic>
      <p:pic>
        <p:nvPicPr>
          <p:cNvPr id="14" name="圖片 13" descr="一張含有 美工圖案, 圖解, 動畫卡通, 貓 的圖片&#10;&#10;AI 產生的內容可能不正確。">
            <a:extLst>
              <a:ext uri="{FF2B5EF4-FFF2-40B4-BE49-F238E27FC236}">
                <a16:creationId xmlns:a16="http://schemas.microsoft.com/office/drawing/2014/main" id="{2053206A-BE24-5750-17D7-2DD68D69A4D0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2448" y="721038"/>
            <a:ext cx="21621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60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6CB7E0-C912-8532-F35A-E332B7B6F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CE8A90-DA92-E778-9E78-A3D722DC7797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00E408F-8E3E-EF19-1BE5-44E76F12F4E5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624F345-7CB4-4A8D-E733-79EBBD2A6796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618E9B5-FF6A-80CF-8338-5052167A6E65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CA15A40-EF75-09B8-C5B3-6661D81ED024}"/>
              </a:ext>
            </a:extLst>
          </p:cNvPr>
          <p:cNvSpPr/>
          <p:nvPr/>
        </p:nvSpPr>
        <p:spPr>
          <a:xfrm>
            <a:off x="17040743" y="4956623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2FE75FB-4CEA-9745-D5DF-C04DE40CC2E1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2CC0DFA-15C3-C17E-A287-45CA0F17E131}"/>
              </a:ext>
            </a:extLst>
          </p:cNvPr>
          <p:cNvSpPr/>
          <p:nvPr/>
        </p:nvSpPr>
        <p:spPr>
          <a:xfrm>
            <a:off x="11953027" y="-528762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D8AB1EC-645C-CA9E-76B6-8640F2AB8142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481DEDE-2C6E-6791-E75D-D522B688DFFF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1B20BB76-7BB9-06F4-BCAB-A56979CD52A4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B2445F8-C37A-DAD5-B64A-959F7DD1B148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636A40D-84F0-37CB-94FF-0326F7E7B50A}"/>
              </a:ext>
            </a:extLst>
          </p:cNvPr>
          <p:cNvSpPr txBox="1"/>
          <p:nvPr/>
        </p:nvSpPr>
        <p:spPr>
          <a:xfrm>
            <a:off x="4282515" y="1506390"/>
            <a:ext cx="9722969" cy="14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分工與貢獻</a:t>
            </a:r>
            <a:endParaRPr lang="en-US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Happy Font TH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E1CF318-FCC2-6C08-0571-7562A5AAECAD}"/>
              </a:ext>
            </a:extLst>
          </p:cNvPr>
          <p:cNvSpPr txBox="1"/>
          <p:nvPr/>
        </p:nvSpPr>
        <p:spPr>
          <a:xfrm>
            <a:off x="3293120" y="3361668"/>
            <a:ext cx="473199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59"/>
              </a:lnSpc>
            </a:pPr>
            <a:r>
              <a:rPr lang="en-US" altLang="zh-TW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A11423002 </a:t>
            </a:r>
            <a:r>
              <a:rPr lang="en-US" altLang="zh-TW" sz="4000" spc="100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張荃宇</a:t>
            </a:r>
            <a:endParaRPr lang="en-US" sz="40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63A2CC1-563F-3CFF-F890-7B23228F4E59}"/>
              </a:ext>
            </a:extLst>
          </p:cNvPr>
          <p:cNvSpPr txBox="1"/>
          <p:nvPr/>
        </p:nvSpPr>
        <p:spPr>
          <a:xfrm>
            <a:off x="11506199" y="3373750"/>
            <a:ext cx="473199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TW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A11423026 </a:t>
            </a:r>
            <a:r>
              <a:rPr lang="en-US" altLang="zh-TW" sz="4000" spc="100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許睿宸</a:t>
            </a:r>
            <a:endParaRPr lang="en-US" sz="40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5A4A115A-FAC5-7738-382A-D357E19B59BD}"/>
              </a:ext>
            </a:extLst>
          </p:cNvPr>
          <p:cNvSpPr txBox="1"/>
          <p:nvPr/>
        </p:nvSpPr>
        <p:spPr>
          <a:xfrm>
            <a:off x="3293120" y="6409790"/>
            <a:ext cx="473199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59"/>
              </a:lnSpc>
            </a:pPr>
            <a:r>
              <a:rPr lang="en-US" altLang="zh-TW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A11423028</a:t>
            </a:r>
            <a:r>
              <a:rPr lang="en-US" altLang="zh-TW" sz="4400" dirty="0">
                <a:solidFill>
                  <a:srgbClr val="764737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 </a:t>
            </a:r>
            <a:r>
              <a:rPr lang="en-US" altLang="zh-TW" sz="4000" spc="100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廖翊丞</a:t>
            </a:r>
            <a:endParaRPr lang="en-US" sz="40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56B492E-6D58-56A9-36A5-9080292803CE}"/>
              </a:ext>
            </a:extLst>
          </p:cNvPr>
          <p:cNvSpPr txBox="1"/>
          <p:nvPr/>
        </p:nvSpPr>
        <p:spPr>
          <a:xfrm>
            <a:off x="11506199" y="6367525"/>
            <a:ext cx="4555819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59"/>
              </a:lnSpc>
            </a:pPr>
            <a:r>
              <a:rPr lang="en-US" altLang="zh-TW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A11423037 李沂庭</a:t>
            </a:r>
            <a:endParaRPr lang="en-US" sz="40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  <p:pic>
        <p:nvPicPr>
          <p:cNvPr id="2050" name="Picture 2" descr="寶可夢遊戲機制- 維基百科，自由的百科全書">
            <a:extLst>
              <a:ext uri="{FF2B5EF4-FFF2-40B4-BE49-F238E27FC236}">
                <a16:creationId xmlns:a16="http://schemas.microsoft.com/office/drawing/2014/main" id="{D61BA764-B6C3-8706-A882-CBC2C9E38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790" y="3371644"/>
            <a:ext cx="639830" cy="63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寶可夢遊戲機制- 維基百科，自由的百科全書">
            <a:extLst>
              <a:ext uri="{FF2B5EF4-FFF2-40B4-BE49-F238E27FC236}">
                <a16:creationId xmlns:a16="http://schemas.microsoft.com/office/drawing/2014/main" id="{1838DB68-311F-8C4E-27A3-623620955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266" y="3371644"/>
            <a:ext cx="639830" cy="63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寶可夢遊戲機制- 維基百科，自由的百科全書">
            <a:extLst>
              <a:ext uri="{FF2B5EF4-FFF2-40B4-BE49-F238E27FC236}">
                <a16:creationId xmlns:a16="http://schemas.microsoft.com/office/drawing/2014/main" id="{FB50B13F-DD42-7997-4B87-8D1224162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790" y="6367413"/>
            <a:ext cx="639830" cy="63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寶可夢遊戲機制- 維基百科，自由的百科全書">
            <a:extLst>
              <a:ext uri="{FF2B5EF4-FFF2-40B4-BE49-F238E27FC236}">
                <a16:creationId xmlns:a16="http://schemas.microsoft.com/office/drawing/2014/main" id="{5C2A3F31-E7E2-BBC0-0639-95013B536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266" y="6367413"/>
            <a:ext cx="639830" cy="63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8">
            <a:extLst>
              <a:ext uri="{FF2B5EF4-FFF2-40B4-BE49-F238E27FC236}">
                <a16:creationId xmlns:a16="http://schemas.microsoft.com/office/drawing/2014/main" id="{69B4B28E-12E8-FB8C-10C5-C631D7DAB3C1}"/>
              </a:ext>
            </a:extLst>
          </p:cNvPr>
          <p:cNvSpPr txBox="1"/>
          <p:nvPr/>
        </p:nvSpPr>
        <p:spPr>
          <a:xfrm>
            <a:off x="4667663" y="7291552"/>
            <a:ext cx="1273448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59"/>
              </a:lnSpc>
            </a:pP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全端</a:t>
            </a:r>
            <a:endParaRPr lang="en-US" sz="40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66F3446D-9ACF-A756-5C9C-881AEE24A94C}"/>
              </a:ext>
            </a:extLst>
          </p:cNvPr>
          <p:cNvSpPr txBox="1"/>
          <p:nvPr/>
        </p:nvSpPr>
        <p:spPr>
          <a:xfrm>
            <a:off x="11783840" y="7365624"/>
            <a:ext cx="353236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59"/>
              </a:lnSpc>
            </a:pP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文件、</a:t>
            </a:r>
            <a:r>
              <a:rPr lang="en-US" altLang="zh-TW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PPT</a:t>
            </a: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撰寫</a:t>
            </a:r>
            <a:endParaRPr lang="en-US" sz="40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A2DD99-F286-EB86-B8C5-180B59AD6B9A}"/>
              </a:ext>
            </a:extLst>
          </p:cNvPr>
          <p:cNvSpPr txBox="1"/>
          <p:nvPr/>
        </p:nvSpPr>
        <p:spPr>
          <a:xfrm>
            <a:off x="4030939" y="4243430"/>
            <a:ext cx="2546896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59"/>
              </a:lnSpc>
            </a:pPr>
            <a:r>
              <a:rPr lang="en-US" altLang="zh-TW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NOSQL</a:t>
            </a: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撰寫</a:t>
            </a:r>
            <a:endParaRPr lang="en-US" sz="40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71ADD4F6-979D-5731-1A40-700049CB0D07}"/>
              </a:ext>
            </a:extLst>
          </p:cNvPr>
          <p:cNvSpPr txBox="1"/>
          <p:nvPr/>
        </p:nvSpPr>
        <p:spPr>
          <a:xfrm>
            <a:off x="12438620" y="4243430"/>
            <a:ext cx="254689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59"/>
              </a:lnSpc>
            </a:pP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後端設計</a:t>
            </a:r>
            <a:br>
              <a:rPr lang="en-US" altLang="zh-TW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</a:b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爬蟲</a:t>
            </a:r>
            <a:endParaRPr lang="en-US" sz="40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</p:spTree>
    <p:extLst>
      <p:ext uri="{BB962C8B-B14F-4D97-AF65-F5344CB8AC3E}">
        <p14:creationId xmlns:p14="http://schemas.microsoft.com/office/powerpoint/2010/main" val="2071457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404248" y="-873850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2871839" y="3566796"/>
            <a:ext cx="12544320" cy="2451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26"/>
              </a:lnSpc>
            </a:pPr>
            <a:r>
              <a:rPr lang="en-US" sz="14375" b="1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appy Font TH"/>
                <a:sym typeface="Happy Font TH"/>
              </a:rPr>
              <a:t>Thank You</a:t>
            </a:r>
          </a:p>
        </p:txBody>
      </p:sp>
      <p:pic>
        <p:nvPicPr>
          <p:cNvPr id="15" name="圖片 14" descr="一張含有 兔子, 美工圖案, 家兔和野兔, 動物玩偶 的圖片&#10;&#10;AI 產生的內容可能不正確。">
            <a:extLst>
              <a:ext uri="{FF2B5EF4-FFF2-40B4-BE49-F238E27FC236}">
                <a16:creationId xmlns:a16="http://schemas.microsoft.com/office/drawing/2014/main" id="{5092C3FE-090F-E8DA-B9C8-32DAC0FE392F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670" y="7913613"/>
            <a:ext cx="1829669" cy="1829669"/>
          </a:xfrm>
          <a:prstGeom prst="rect">
            <a:avLst/>
          </a:prstGeom>
        </p:spPr>
      </p:pic>
      <p:pic>
        <p:nvPicPr>
          <p:cNvPr id="17" name="圖片 16" descr="一張含有 美工圖案, 卡通, 圖解, 動畫卡通 的圖片&#10;&#10;AI 產生的內容可能不正確。">
            <a:extLst>
              <a:ext uri="{FF2B5EF4-FFF2-40B4-BE49-F238E27FC236}">
                <a16:creationId xmlns:a16="http://schemas.microsoft.com/office/drawing/2014/main" id="{100731A4-70B0-DB9E-814B-55579C2426DA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03" y="6785665"/>
            <a:ext cx="1829668" cy="1829668"/>
          </a:xfrm>
          <a:prstGeom prst="rect">
            <a:avLst/>
          </a:prstGeom>
        </p:spPr>
      </p:pic>
      <p:pic>
        <p:nvPicPr>
          <p:cNvPr id="19" name="圖片 18" descr="一張含有 美工圖案, 圖解, 動畫卡通, 貓 的圖片&#10;&#10;AI 產生的內容可能不正確。">
            <a:extLst>
              <a:ext uri="{FF2B5EF4-FFF2-40B4-BE49-F238E27FC236}">
                <a16:creationId xmlns:a16="http://schemas.microsoft.com/office/drawing/2014/main" id="{2C399ED8-1079-87D2-6984-D3A436FB436E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326" y="3942100"/>
            <a:ext cx="1861610" cy="1861610"/>
          </a:xfrm>
          <a:prstGeom prst="rect">
            <a:avLst/>
          </a:prstGeom>
        </p:spPr>
      </p:pic>
      <p:pic>
        <p:nvPicPr>
          <p:cNvPr id="21" name="圖片 20" descr="一張含有 寫生, 美工圖案, 圖畫, 圖解 的圖片&#10;&#10;AI 產生的內容可能不正確。">
            <a:extLst>
              <a:ext uri="{FF2B5EF4-FFF2-40B4-BE49-F238E27FC236}">
                <a16:creationId xmlns:a16="http://schemas.microsoft.com/office/drawing/2014/main" id="{BF697176-2ABD-213D-B323-752767E4B595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9374">
            <a:off x="10666428" y="7260975"/>
            <a:ext cx="1829669" cy="1829669"/>
          </a:xfrm>
          <a:prstGeom prst="rect">
            <a:avLst/>
          </a:prstGeom>
        </p:spPr>
      </p:pic>
      <p:pic>
        <p:nvPicPr>
          <p:cNvPr id="23" name="圖片 22" descr="一張含有 美工圖案, 圖畫, 圖解, 寫生 的圖片&#10;&#10;AI 產生的內容可能不正確。">
            <a:extLst>
              <a:ext uri="{FF2B5EF4-FFF2-40B4-BE49-F238E27FC236}">
                <a16:creationId xmlns:a16="http://schemas.microsoft.com/office/drawing/2014/main" id="{3E77A01D-790D-E6B2-483A-DD861AE06A0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3343">
            <a:off x="2555357" y="7354900"/>
            <a:ext cx="1828979" cy="1828979"/>
          </a:xfrm>
          <a:prstGeom prst="rect">
            <a:avLst/>
          </a:prstGeom>
        </p:spPr>
      </p:pic>
      <p:pic>
        <p:nvPicPr>
          <p:cNvPr id="25" name="圖片 24" descr="一張含有 美工圖案, 圖解, 藝術, 圖形 的圖片&#10;&#10;AI 產生的內容可能不正確。">
            <a:extLst>
              <a:ext uri="{FF2B5EF4-FFF2-40B4-BE49-F238E27FC236}">
                <a16:creationId xmlns:a16="http://schemas.microsoft.com/office/drawing/2014/main" id="{3CB558C7-3A2B-BDC5-DA0C-EA3BD7A07008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839" y="4031859"/>
            <a:ext cx="1861610" cy="1861610"/>
          </a:xfrm>
          <a:prstGeom prst="rect">
            <a:avLst/>
          </a:prstGeom>
        </p:spPr>
      </p:pic>
      <p:pic>
        <p:nvPicPr>
          <p:cNvPr id="27" name="圖片 26" descr="一張含有 貓, 寫生, 圖畫, 美工圖案 的圖片&#10;&#10;AI 產生的內容可能不正確。">
            <a:extLst>
              <a:ext uri="{FF2B5EF4-FFF2-40B4-BE49-F238E27FC236}">
                <a16:creationId xmlns:a16="http://schemas.microsoft.com/office/drawing/2014/main" id="{83E6553C-2304-AB76-CE78-699C46EB1E3A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744" y="6598632"/>
            <a:ext cx="1769238" cy="1769238"/>
          </a:xfrm>
          <a:prstGeom prst="rect">
            <a:avLst/>
          </a:prstGeom>
        </p:spPr>
      </p:pic>
      <p:pic>
        <p:nvPicPr>
          <p:cNvPr id="29" name="圖片 28" descr="一張含有 美工圖案, 卡通, 哺乳動物, 動畫卡通 的圖片&#10;&#10;AI 產生的內容可能不正確。">
            <a:extLst>
              <a:ext uri="{FF2B5EF4-FFF2-40B4-BE49-F238E27FC236}">
                <a16:creationId xmlns:a16="http://schemas.microsoft.com/office/drawing/2014/main" id="{F30FB193-5E22-0B3E-6221-95C6F34A630C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0754">
            <a:off x="16351965" y="7627108"/>
            <a:ext cx="2169646" cy="2169646"/>
          </a:xfrm>
          <a:prstGeom prst="rect">
            <a:avLst/>
          </a:prstGeom>
        </p:spPr>
      </p:pic>
      <p:pic>
        <p:nvPicPr>
          <p:cNvPr id="31" name="圖片 30" descr="一張含有 美工圖案, 圖畫, 哺乳動物, 圖解 的圖片&#10;&#10;AI 產生的內容可能不正確。">
            <a:extLst>
              <a:ext uri="{FF2B5EF4-FFF2-40B4-BE49-F238E27FC236}">
                <a16:creationId xmlns:a16="http://schemas.microsoft.com/office/drawing/2014/main" id="{C1E248E9-C939-D788-0A3F-BADA764E4FBE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734" y="7370270"/>
            <a:ext cx="1769238" cy="1769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05242F-9B26-9CCF-8DF1-EC655D317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C0932F-929F-2F7D-426A-119BFBCBFDFC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1A7DE64-9283-9A92-4820-F25A5F41FA2D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982F7F5-B10F-4C90-6C44-DAA1448793E1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12DB85F-AFCB-8980-AFD4-60A618E67760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72A22D1-E450-5862-951C-C104F968C52C}"/>
              </a:ext>
            </a:extLst>
          </p:cNvPr>
          <p:cNvSpPr/>
          <p:nvPr/>
        </p:nvSpPr>
        <p:spPr>
          <a:xfrm>
            <a:off x="16413347" y="3791961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4000" y="0"/>
                </a:lnTo>
                <a:lnTo>
                  <a:pt x="1634000" y="1692466"/>
                </a:lnTo>
                <a:lnTo>
                  <a:pt x="0" y="1692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7031C55-D051-D259-EA72-8E71A25D1B9B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F5392D7-1AD7-2CDE-8436-7ED97E94F921}"/>
              </a:ext>
            </a:extLst>
          </p:cNvPr>
          <p:cNvSpPr/>
          <p:nvPr/>
        </p:nvSpPr>
        <p:spPr>
          <a:xfrm>
            <a:off x="11919064" y="-7224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0B8DE1C-115F-BBE9-2F7F-B52EE8564C2A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9573570-5619-DC9B-FB98-FECCF745FB7E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456876F-9978-957C-0786-5EA523F824A1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8D6C90E-8803-67A6-54CC-7EB43B7CC87F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CB0646E-C73A-4DEC-792F-FC42EAF87344}"/>
              </a:ext>
            </a:extLst>
          </p:cNvPr>
          <p:cNvSpPr txBox="1"/>
          <p:nvPr/>
        </p:nvSpPr>
        <p:spPr>
          <a:xfrm>
            <a:off x="5306721" y="1226310"/>
            <a:ext cx="7674556" cy="145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80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問題背景</a:t>
            </a:r>
            <a:endParaRPr lang="en-US" sz="80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可画动感隶书"/>
              <a:sym typeface="可画动感隶书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09765C3-749A-E77C-53D5-5377D2A5AE93}"/>
              </a:ext>
            </a:extLst>
          </p:cNvPr>
          <p:cNvSpPr txBox="1"/>
          <p:nvPr/>
        </p:nvSpPr>
        <p:spPr>
          <a:xfrm>
            <a:off x="3670960" y="3271069"/>
            <a:ext cx="12519485" cy="3008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架構設計目標</a:t>
            </a:r>
          </a:p>
          <a:p>
            <a:pPr marL="1274400" lvl="2" indent="-571500">
              <a:lnSpc>
                <a:spcPts val="6000"/>
              </a:lnSpc>
              <a:buFont typeface="Wingdings" panose="05000000000000000000" pitchFamily="2" charset="2"/>
              <a:buChar char="l"/>
            </a:pP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高效率、高可靠度</a:t>
            </a:r>
          </a:p>
          <a:p>
            <a:pPr marL="1274400" lvl="2" indent="-571500">
              <a:lnSpc>
                <a:spcPts val="6000"/>
              </a:lnSpc>
              <a:buFont typeface="Wingdings" panose="05000000000000000000" pitchFamily="2" charset="2"/>
              <a:buChar char="l"/>
            </a:pP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可擴充</a:t>
            </a:r>
          </a:p>
          <a:p>
            <a:pPr marL="1274400" lvl="2" indent="-571500">
              <a:lnSpc>
                <a:spcPts val="6000"/>
              </a:lnSpc>
              <a:buFont typeface="Wingdings" panose="05000000000000000000" pitchFamily="2" charset="2"/>
              <a:buChar char="l"/>
            </a:pPr>
            <a:r>
              <a:rPr lang="en-US" altLang="zh-TW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SQL + NoSQL </a:t>
            </a:r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混合式資料庫設計</a:t>
            </a:r>
          </a:p>
        </p:txBody>
      </p:sp>
    </p:spTree>
    <p:extLst>
      <p:ext uri="{BB962C8B-B14F-4D97-AF65-F5344CB8AC3E}">
        <p14:creationId xmlns:p14="http://schemas.microsoft.com/office/powerpoint/2010/main" val="563962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B1294C-D7B7-515C-A847-A3204C4A5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236D69-DE81-F4F6-ABCD-5FC4A210B483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78F52C3-A91C-882D-97D0-A567AD1B3FB8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257FD0D-3683-BEB3-044B-51B19CBAA6FC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5D5721B-DC67-E2D9-B002-6FD4D72BADCD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55B22E4-348F-DA20-987B-1E87C3EA9528}"/>
              </a:ext>
            </a:extLst>
          </p:cNvPr>
          <p:cNvSpPr/>
          <p:nvPr/>
        </p:nvSpPr>
        <p:spPr>
          <a:xfrm>
            <a:off x="17023648" y="4201414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4000" y="0"/>
                </a:lnTo>
                <a:lnTo>
                  <a:pt x="1634000" y="1692466"/>
                </a:lnTo>
                <a:lnTo>
                  <a:pt x="0" y="1692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50DB6FC-68E0-9114-6E87-F28ABA84E11D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7FAD120-6E17-1E7D-1E80-A92CCD08061B}"/>
              </a:ext>
            </a:extLst>
          </p:cNvPr>
          <p:cNvSpPr/>
          <p:nvPr/>
        </p:nvSpPr>
        <p:spPr>
          <a:xfrm>
            <a:off x="12971568" y="-779755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AE23840-96DB-8BE8-80C4-52D61F1AC0A4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A687BB2-B4B2-8D07-8B0D-8C54B2E2FFAF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C04A903-641F-94AB-A469-F54C6835AA4E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C741078-4295-B66F-E2C7-4E12A05FEFC4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B7BA318-F113-6D3C-843D-A0598AD635FA}"/>
              </a:ext>
            </a:extLst>
          </p:cNvPr>
          <p:cNvSpPr txBox="1"/>
          <p:nvPr/>
        </p:nvSpPr>
        <p:spPr>
          <a:xfrm>
            <a:off x="5042522" y="939655"/>
            <a:ext cx="7674556" cy="145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88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問題需求</a:t>
            </a:r>
            <a:endParaRPr lang="en-US" sz="8795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可画动感隶书"/>
              <a:sym typeface="可画动感隶书"/>
            </a:endParaRPr>
          </a:p>
        </p:txBody>
      </p:sp>
      <p:pic>
        <p:nvPicPr>
          <p:cNvPr id="22" name="圖片 21" descr="一張含有 美工圖案, 表情符號, 動畫卡通, 圖解 的圖片&#10;&#10;AI 產生的內容可能不正確。">
            <a:extLst>
              <a:ext uri="{FF2B5EF4-FFF2-40B4-BE49-F238E27FC236}">
                <a16:creationId xmlns:a16="http://schemas.microsoft.com/office/drawing/2014/main" id="{A9E9677C-5A89-4556-2CB9-4F62884A782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9" t="15867" r="22573" b="19718"/>
          <a:stretch>
            <a:fillRect/>
          </a:stretch>
        </p:blipFill>
        <p:spPr>
          <a:xfrm>
            <a:off x="7128619" y="3467921"/>
            <a:ext cx="3502362" cy="3781613"/>
          </a:xfrm>
          <a:prstGeom prst="rect">
            <a:avLst/>
          </a:prstGeom>
        </p:spPr>
      </p:pic>
      <p:sp>
        <p:nvSpPr>
          <p:cNvPr id="23" name="想法泡泡: 雲朵 22">
            <a:extLst>
              <a:ext uri="{FF2B5EF4-FFF2-40B4-BE49-F238E27FC236}">
                <a16:creationId xmlns:a16="http://schemas.microsoft.com/office/drawing/2014/main" id="{989F586D-5B10-7206-93FE-235C650B20C8}"/>
              </a:ext>
            </a:extLst>
          </p:cNvPr>
          <p:cNvSpPr/>
          <p:nvPr/>
        </p:nvSpPr>
        <p:spPr>
          <a:xfrm>
            <a:off x="1535919" y="2473860"/>
            <a:ext cx="4343400" cy="2667000"/>
          </a:xfrm>
          <a:prstGeom prst="cloudCallout">
            <a:avLst>
              <a:gd name="adj1" fmla="val 59982"/>
              <a:gd name="adj2" fmla="val 3153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玩家要確認自己想買的卡牌</a:t>
            </a:r>
            <a:endParaRPr lang="en-US" altLang="zh-TW" sz="32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想法泡泡: 雲朵 23">
            <a:extLst>
              <a:ext uri="{FF2B5EF4-FFF2-40B4-BE49-F238E27FC236}">
                <a16:creationId xmlns:a16="http://schemas.microsoft.com/office/drawing/2014/main" id="{F47509EC-CD5E-4DAE-071F-80A7905AA27F}"/>
              </a:ext>
            </a:extLst>
          </p:cNvPr>
          <p:cNvSpPr/>
          <p:nvPr/>
        </p:nvSpPr>
        <p:spPr>
          <a:xfrm>
            <a:off x="1260208" y="5817048"/>
            <a:ext cx="4343400" cy="2667000"/>
          </a:xfrm>
          <a:prstGeom prst="cloudCallout">
            <a:avLst>
              <a:gd name="adj1" fmla="val 59643"/>
              <a:gd name="adj2" fmla="val -4256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TW" altLang="en-US" sz="32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手寫一份清單，方便店家確認</a:t>
            </a:r>
          </a:p>
        </p:txBody>
      </p:sp>
      <p:sp>
        <p:nvSpPr>
          <p:cNvPr id="25" name="想法泡泡: 雲朵 24">
            <a:extLst>
              <a:ext uri="{FF2B5EF4-FFF2-40B4-BE49-F238E27FC236}">
                <a16:creationId xmlns:a16="http://schemas.microsoft.com/office/drawing/2014/main" id="{74D63A32-2C2C-0BFA-6280-4880F5B96925}"/>
              </a:ext>
            </a:extLst>
          </p:cNvPr>
          <p:cNvSpPr/>
          <p:nvPr/>
        </p:nvSpPr>
        <p:spPr>
          <a:xfrm>
            <a:off x="11914642" y="2172004"/>
            <a:ext cx="5510558" cy="2667000"/>
          </a:xfrm>
          <a:prstGeom prst="cloudCallout">
            <a:avLst>
              <a:gd name="adj1" fmla="val -72445"/>
              <a:gd name="adj2" fmla="val 3872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spc="10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要在清單上標記什麼</a:t>
            </a:r>
            <a:r>
              <a:rPr lang="en-US" altLang="zh-TW" sz="2800" spc="10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 sz="2800" spc="10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spc="10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spc="10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名稱、圖片、弱點</a:t>
            </a:r>
            <a:r>
              <a:rPr lang="en-US" altLang="zh-TW" sz="2800" spc="10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" name="想法泡泡: 雲朵 25">
            <a:extLst>
              <a:ext uri="{FF2B5EF4-FFF2-40B4-BE49-F238E27FC236}">
                <a16:creationId xmlns:a16="http://schemas.microsoft.com/office/drawing/2014/main" id="{E58411AA-17B3-BBE8-59BE-AFE56392A030}"/>
              </a:ext>
            </a:extLst>
          </p:cNvPr>
          <p:cNvSpPr/>
          <p:nvPr/>
        </p:nvSpPr>
        <p:spPr>
          <a:xfrm>
            <a:off x="12316194" y="5732023"/>
            <a:ext cx="4879669" cy="2667000"/>
          </a:xfrm>
          <a:prstGeom prst="cloudCallout">
            <a:avLst>
              <a:gd name="adj1" fmla="val -66172"/>
              <a:gd name="adj2" fmla="val -30957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我想要改選其他卡，但修改好麻煩</a:t>
            </a:r>
            <a:r>
              <a:rPr lang="en-US" altLang="zh-TW" sz="28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endParaRPr lang="zh-TW" altLang="en-US" sz="28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6E48076-0A95-FBF4-58B6-CE492C2EB75D}"/>
              </a:ext>
            </a:extLst>
          </p:cNvPr>
          <p:cNvSpPr txBox="1"/>
          <p:nvPr/>
        </p:nvSpPr>
        <p:spPr>
          <a:xfrm>
            <a:off x="5861496" y="7356882"/>
            <a:ext cx="60366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玩家前往店家購買卡牌前</a:t>
            </a:r>
          </a:p>
        </p:txBody>
      </p:sp>
    </p:spTree>
    <p:extLst>
      <p:ext uri="{BB962C8B-B14F-4D97-AF65-F5344CB8AC3E}">
        <p14:creationId xmlns:p14="http://schemas.microsoft.com/office/powerpoint/2010/main" val="3804810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282515" y="1506390"/>
            <a:ext cx="9722969" cy="145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88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  <a:endParaRPr lang="en-US" sz="88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Happy Font TH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41288A5-0CF7-B973-34A1-B6CC701C23F3}"/>
              </a:ext>
            </a:extLst>
          </p:cNvPr>
          <p:cNvSpPr txBox="1"/>
          <p:nvPr/>
        </p:nvSpPr>
        <p:spPr>
          <a:xfrm>
            <a:off x="1369465" y="4561177"/>
            <a:ext cx="83165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TW" altLang="en-US" sz="36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能依卡名、屬性、系列等條件查詢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TW" altLang="en-US" sz="36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可同時使用多個查詢條件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TW" altLang="en-US" sz="36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支援清單收藏與匯出（JSON / CSV）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TW" altLang="en-US" sz="36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管理者需支援新增、修改、刪除卡牌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TW" altLang="en-US" sz="36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查詢須快速回應、介面易操作</a:t>
            </a:r>
            <a:endParaRPr lang="en-US" altLang="zh-TW" sz="36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0F4DF7D-1E6F-3366-F59E-B8B30C42FDA0}"/>
              </a:ext>
            </a:extLst>
          </p:cNvPr>
          <p:cNvSpPr txBox="1"/>
          <p:nvPr/>
        </p:nvSpPr>
        <p:spPr>
          <a:xfrm>
            <a:off x="3816794" y="3618216"/>
            <a:ext cx="29751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使用者需求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DB71590-B0BC-4D0E-E2CC-0854E20440C6}"/>
              </a:ext>
            </a:extLst>
          </p:cNvPr>
          <p:cNvSpPr txBox="1"/>
          <p:nvPr/>
        </p:nvSpPr>
        <p:spPr>
          <a:xfrm>
            <a:off x="11049000" y="4554872"/>
            <a:ext cx="53129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TW" altLang="en-US" sz="36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卡牌玩家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TW" altLang="en-US" sz="36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收藏者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TW" altLang="en-US" sz="36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店家與後台管理者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A24E646-18CD-8748-5ED6-B9DF6812B54D}"/>
              </a:ext>
            </a:extLst>
          </p:cNvPr>
          <p:cNvSpPr txBox="1"/>
          <p:nvPr/>
        </p:nvSpPr>
        <p:spPr>
          <a:xfrm>
            <a:off x="12217899" y="3618216"/>
            <a:ext cx="29751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目標使用者</a:t>
            </a:r>
          </a:p>
        </p:txBody>
      </p:sp>
      <p:pic>
        <p:nvPicPr>
          <p:cNvPr id="15" name="圖片 14" descr="一張含有 美工圖案, 兔子, 卡通, 圖畫 的圖片&#10;&#10;AI 產生的內容可能不正確。">
            <a:extLst>
              <a:ext uri="{FF2B5EF4-FFF2-40B4-BE49-F238E27FC236}">
                <a16:creationId xmlns:a16="http://schemas.microsoft.com/office/drawing/2014/main" id="{0B1B839F-81AE-42A4-FE4E-31D95C8506A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52" y="7075486"/>
            <a:ext cx="2736175" cy="2736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73CBCD-9F13-ACC0-CDA1-F87A6894A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3D0EDA9-B570-779C-FF28-ACF7974ED708}"/>
              </a:ext>
            </a:extLst>
          </p:cNvPr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A1D3FCF-B678-B1F7-B51C-616EEF1B0A6C}"/>
              </a:ext>
            </a:extLst>
          </p:cNvPr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4E49653-7930-78B0-F49A-AE2AB7AAFBCC}"/>
              </a:ext>
            </a:extLst>
          </p:cNvPr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AFF1E58-C2E0-E03F-FD60-1E5A8DD7811F}"/>
              </a:ext>
            </a:extLst>
          </p:cNvPr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670CB66-EB2D-1050-5FFB-0A97F583EE9C}"/>
              </a:ext>
            </a:extLst>
          </p:cNvPr>
          <p:cNvSpPr/>
          <p:nvPr/>
        </p:nvSpPr>
        <p:spPr>
          <a:xfrm>
            <a:off x="16031852" y="4128738"/>
            <a:ext cx="1633999" cy="1692466"/>
          </a:xfrm>
          <a:custGeom>
            <a:avLst/>
            <a:gdLst/>
            <a:ahLst/>
            <a:cxnLst/>
            <a:rect l="l" t="t" r="r" b="b"/>
            <a:pathLst>
              <a:path w="1633999" h="1692466">
                <a:moveTo>
                  <a:pt x="0" y="0"/>
                </a:moveTo>
                <a:lnTo>
                  <a:pt x="1633999" y="0"/>
                </a:lnTo>
                <a:lnTo>
                  <a:pt x="1633999" y="1692467"/>
                </a:lnTo>
                <a:lnTo>
                  <a:pt x="0" y="1692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B6ADCFD-20D2-6497-FA7D-22BB3879DA8B}"/>
              </a:ext>
            </a:extLst>
          </p:cNvPr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3288927-FAF5-A48B-8FF9-F65DA0F14F5E}"/>
              </a:ext>
            </a:extLst>
          </p:cNvPr>
          <p:cNvSpPr/>
          <p:nvPr/>
        </p:nvSpPr>
        <p:spPr>
          <a:xfrm>
            <a:off x="7617545" y="-1017884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6"/>
                </a:lnTo>
                <a:lnTo>
                  <a:pt x="0" y="25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F31545C-7440-E800-991D-01A0AFB12209}"/>
              </a:ext>
            </a:extLst>
          </p:cNvPr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51D33A3-5207-D04D-BFBB-6C95F9843F4C}"/>
              </a:ext>
            </a:extLst>
          </p:cNvPr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1F55AD62-FFAE-9C8E-540A-861320143535}"/>
              </a:ext>
            </a:extLst>
          </p:cNvPr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00EB90D-1F73-E988-4CA7-4900BE25DC06}"/>
              </a:ext>
            </a:extLst>
          </p:cNvPr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FAE322B-C755-BEB4-FD81-3863F7E77E68}"/>
              </a:ext>
            </a:extLst>
          </p:cNvPr>
          <p:cNvSpPr txBox="1"/>
          <p:nvPr/>
        </p:nvSpPr>
        <p:spPr>
          <a:xfrm>
            <a:off x="4282515" y="1506390"/>
            <a:ext cx="9722969" cy="145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88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卡牌清單存儲</a:t>
            </a:r>
            <a:endParaRPr lang="en-US" sz="88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Happy Font TH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30EA7C3-C9A0-514A-6661-6FFEEBA345CA}"/>
              </a:ext>
            </a:extLst>
          </p:cNvPr>
          <p:cNvSpPr txBox="1"/>
          <p:nvPr/>
        </p:nvSpPr>
        <p:spPr>
          <a:xfrm>
            <a:off x="4593692" y="4151529"/>
            <a:ext cx="4460366" cy="598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59"/>
              </a:lnSpc>
            </a:pPr>
            <a:r>
              <a:rPr lang="zh-TW" altLang="en-US" sz="54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系統提供清單</a:t>
            </a:r>
            <a:endParaRPr lang="en-US" sz="54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C16EB6C-CC17-CD0B-6D42-037B53AF6C56}"/>
              </a:ext>
            </a:extLst>
          </p:cNvPr>
          <p:cNvSpPr txBox="1"/>
          <p:nvPr/>
        </p:nvSpPr>
        <p:spPr>
          <a:xfrm>
            <a:off x="3869932" y="3854224"/>
            <a:ext cx="873471" cy="101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appy Font TH"/>
                <a:sym typeface="Happy Font TH"/>
              </a:rPr>
              <a:t>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27D5C90-095E-AB2B-1988-E376047E78BD}"/>
              </a:ext>
            </a:extLst>
          </p:cNvPr>
          <p:cNvSpPr txBox="1"/>
          <p:nvPr/>
        </p:nvSpPr>
        <p:spPr>
          <a:xfrm>
            <a:off x="10812154" y="3598416"/>
            <a:ext cx="5225474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TW" altLang="en-US" sz="54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快速記錄自己想買的卡片</a:t>
            </a:r>
            <a:endParaRPr lang="en-US" sz="54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A3D88FE-835F-CACE-0897-4532C9756DF8}"/>
              </a:ext>
            </a:extLst>
          </p:cNvPr>
          <p:cNvSpPr txBox="1"/>
          <p:nvPr/>
        </p:nvSpPr>
        <p:spPr>
          <a:xfrm>
            <a:off x="9938683" y="3854224"/>
            <a:ext cx="873471" cy="101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appy Font TH"/>
                <a:sym typeface="Happy Font TH"/>
              </a:rPr>
              <a:t>2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1DAB578-46B3-D3EC-7C50-166B19471C96}"/>
              </a:ext>
            </a:extLst>
          </p:cNvPr>
          <p:cNvSpPr txBox="1"/>
          <p:nvPr/>
        </p:nvSpPr>
        <p:spPr>
          <a:xfrm>
            <a:off x="4659028" y="6298208"/>
            <a:ext cx="4685614" cy="598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59"/>
              </a:lnSpc>
            </a:pPr>
            <a:r>
              <a:rPr lang="zh-TW" altLang="en-US" sz="54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建立卡牌清單</a:t>
            </a:r>
            <a:endParaRPr lang="en-US" sz="54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641E67A-AB5C-F758-2167-2980693BAA33}"/>
              </a:ext>
            </a:extLst>
          </p:cNvPr>
          <p:cNvSpPr txBox="1"/>
          <p:nvPr/>
        </p:nvSpPr>
        <p:spPr>
          <a:xfrm>
            <a:off x="3869931" y="6017477"/>
            <a:ext cx="873471" cy="101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appy Font TH"/>
                <a:sym typeface="Happy Font TH"/>
              </a:rPr>
              <a:t>3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9E92E3E-80D9-8BF3-2FFA-ADCFF959F96A}"/>
              </a:ext>
            </a:extLst>
          </p:cNvPr>
          <p:cNvSpPr txBox="1"/>
          <p:nvPr/>
        </p:nvSpPr>
        <p:spPr>
          <a:xfrm>
            <a:off x="10812154" y="5758996"/>
            <a:ext cx="4792578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TW" altLang="en-US" sz="5400" spc="1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協助你方便整理卡片清單</a:t>
            </a:r>
            <a:endParaRPr lang="en-US" sz="5400" spc="1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sym typeface="Lulu Font TH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8ABF3EC2-902E-BE44-2200-4941CAC66E00}"/>
              </a:ext>
            </a:extLst>
          </p:cNvPr>
          <p:cNvSpPr txBox="1"/>
          <p:nvPr/>
        </p:nvSpPr>
        <p:spPr>
          <a:xfrm>
            <a:off x="9938683" y="6079627"/>
            <a:ext cx="873471" cy="101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0"/>
              </a:lnSpc>
            </a:pPr>
            <a:r>
              <a:rPr lang="en-US" sz="5936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appy Font TH"/>
                <a:sym typeface="Happy Font TH"/>
              </a:rPr>
              <a:t>4</a:t>
            </a:r>
          </a:p>
        </p:txBody>
      </p:sp>
      <p:pic>
        <p:nvPicPr>
          <p:cNvPr id="23" name="圖片 22" descr="一張含有 動物玩偶, 玩具, 黃色, 卡通 的圖片&#10;&#10;AI 產生的內容可能不正確。">
            <a:extLst>
              <a:ext uri="{FF2B5EF4-FFF2-40B4-BE49-F238E27FC236}">
                <a16:creationId xmlns:a16="http://schemas.microsoft.com/office/drawing/2014/main" id="{FA60D388-E7F1-7010-DB8F-C0D91F2E36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4171">
            <a:off x="12584540" y="812722"/>
            <a:ext cx="2627623" cy="262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77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294599" y="3285320"/>
            <a:ext cx="15272207" cy="338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74"/>
              </a:lnSpc>
            </a:pPr>
            <a:r>
              <a:rPr lang="en-US" sz="4400" spc="117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FR</a:t>
            </a:r>
            <a:r>
              <a:rPr lang="zh-TW" altLang="en-US" sz="4400" spc="117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 </a:t>
            </a:r>
            <a:r>
              <a:rPr lang="en-US" sz="4400" spc="117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1&amp;2：卡牌查詢與篩選</a:t>
            </a:r>
          </a:p>
          <a:p>
            <a:pPr marL="1013825" lvl="1" indent="-506913" algn="l">
              <a:lnSpc>
                <a:spcPts val="6574"/>
              </a:lnSpc>
              <a:buFont typeface="Arial"/>
              <a:buChar char="•"/>
            </a:pPr>
            <a:r>
              <a:rPr lang="en-US" sz="4400" spc="117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可依卡名、系列、屬性進行多條件組合查詢</a:t>
            </a:r>
            <a:r>
              <a:rPr lang="en-US" sz="4400" spc="117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。</a:t>
            </a:r>
          </a:p>
          <a:p>
            <a:pPr algn="l">
              <a:lnSpc>
                <a:spcPts val="6574"/>
              </a:lnSpc>
            </a:pPr>
            <a:r>
              <a:rPr lang="en-US" sz="4400" spc="117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支援排序功能：依</a:t>
            </a:r>
            <a:r>
              <a:rPr lang="en-US" sz="4400" spc="117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 </a:t>
            </a:r>
            <a:r>
              <a:rPr lang="en-US" sz="4400" spc="117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稀有度、HP、發行時間</a:t>
            </a:r>
            <a:r>
              <a:rPr lang="en-US" sz="4400" spc="117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 </a:t>
            </a:r>
            <a:r>
              <a:rPr lang="en-US" sz="4400" spc="117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排序</a:t>
            </a:r>
            <a:r>
              <a:rPr lang="en-US" sz="4400" spc="117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。</a:t>
            </a:r>
          </a:p>
          <a:p>
            <a:pPr marL="1013825" lvl="1" indent="-506913" algn="l">
              <a:lnSpc>
                <a:spcPts val="6574"/>
              </a:lnSpc>
              <a:buFont typeface="Arial"/>
              <a:buChar char="•"/>
            </a:pPr>
            <a:r>
              <a:rPr lang="en-US" sz="4400" spc="117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查詢結果需完整顯示卡牌的名稱、屬性、效果</a:t>
            </a:r>
            <a:r>
              <a:rPr lang="en-US" sz="4400" spc="117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。</a:t>
            </a:r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3445519" y="-987267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5"/>
                </a:lnTo>
                <a:lnTo>
                  <a:pt x="0" y="25699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5042522" y="1264318"/>
            <a:ext cx="7674556" cy="1452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80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核心功能需求</a:t>
            </a:r>
            <a:endParaRPr lang="en-US" sz="80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可画动感隶书"/>
              <a:sym typeface="可画动感隶书"/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5572A759-61F3-F587-8450-0D3E5889519C}"/>
              </a:ext>
            </a:extLst>
          </p:cNvPr>
          <p:cNvSpPr/>
          <p:nvPr/>
        </p:nvSpPr>
        <p:spPr>
          <a:xfrm>
            <a:off x="15295300" y="7275693"/>
            <a:ext cx="2730931" cy="2730931"/>
          </a:xfrm>
          <a:custGeom>
            <a:avLst/>
            <a:gdLst/>
            <a:ahLst/>
            <a:cxnLst/>
            <a:rect l="l" t="t" r="r" b="b"/>
            <a:pathLst>
              <a:path w="2730931" h="2730931">
                <a:moveTo>
                  <a:pt x="0" y="0"/>
                </a:moveTo>
                <a:lnTo>
                  <a:pt x="2730931" y="0"/>
                </a:lnTo>
                <a:lnTo>
                  <a:pt x="2730931" y="2730931"/>
                </a:lnTo>
                <a:lnTo>
                  <a:pt x="0" y="273093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05220057-FD3F-CFB5-0133-6F0CC801B5EB}"/>
              </a:ext>
            </a:extLst>
          </p:cNvPr>
          <p:cNvSpPr/>
          <p:nvPr/>
        </p:nvSpPr>
        <p:spPr>
          <a:xfrm>
            <a:off x="261769" y="6774437"/>
            <a:ext cx="1377678" cy="1745059"/>
          </a:xfrm>
          <a:custGeom>
            <a:avLst/>
            <a:gdLst/>
            <a:ahLst/>
            <a:cxnLst/>
            <a:rect l="l" t="t" r="r" b="b"/>
            <a:pathLst>
              <a:path w="1944202" h="2462656">
                <a:moveTo>
                  <a:pt x="0" y="0"/>
                </a:moveTo>
                <a:lnTo>
                  <a:pt x="1944202" y="0"/>
                </a:lnTo>
                <a:lnTo>
                  <a:pt x="1944202" y="2462656"/>
                </a:lnTo>
                <a:lnTo>
                  <a:pt x="0" y="2462656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25465" t="-9673" r="-21730" b="-6533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57296" y="9331042"/>
            <a:ext cx="1573407" cy="1504749"/>
          </a:xfrm>
          <a:custGeom>
            <a:avLst/>
            <a:gdLst/>
            <a:ahLst/>
            <a:cxnLst/>
            <a:rect l="l" t="t" r="r" b="b"/>
            <a:pathLst>
              <a:path w="1573407" h="1504749">
                <a:moveTo>
                  <a:pt x="0" y="0"/>
                </a:moveTo>
                <a:lnTo>
                  <a:pt x="1573408" y="0"/>
                </a:lnTo>
                <a:lnTo>
                  <a:pt x="1573408" y="1504749"/>
                </a:lnTo>
                <a:lnTo>
                  <a:pt x="0" y="150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509066" y="8033070"/>
            <a:ext cx="6991137" cy="5082948"/>
          </a:xfrm>
          <a:custGeom>
            <a:avLst/>
            <a:gdLst/>
            <a:ahLst/>
            <a:cxnLst/>
            <a:rect l="l" t="t" r="r" b="b"/>
            <a:pathLst>
              <a:path w="6991137" h="5082948">
                <a:moveTo>
                  <a:pt x="0" y="0"/>
                </a:moveTo>
                <a:lnTo>
                  <a:pt x="6991137" y="0"/>
                </a:lnTo>
                <a:lnTo>
                  <a:pt x="6991137" y="5082948"/>
                </a:lnTo>
                <a:lnTo>
                  <a:pt x="0" y="50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161486" y="887293"/>
            <a:ext cx="1996660" cy="1829667"/>
          </a:xfrm>
          <a:custGeom>
            <a:avLst/>
            <a:gdLst/>
            <a:ahLst/>
            <a:cxnLst/>
            <a:rect l="l" t="t" r="r" b="b"/>
            <a:pathLst>
              <a:path w="1996660" h="1829667">
                <a:moveTo>
                  <a:pt x="0" y="0"/>
                </a:moveTo>
                <a:lnTo>
                  <a:pt x="1996660" y="0"/>
                </a:lnTo>
                <a:lnTo>
                  <a:pt x="1996660" y="1829667"/>
                </a:lnTo>
                <a:lnTo>
                  <a:pt x="0" y="182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3445519" y="8033070"/>
            <a:ext cx="7627562" cy="6462625"/>
          </a:xfrm>
          <a:custGeom>
            <a:avLst/>
            <a:gdLst/>
            <a:ahLst/>
            <a:cxnLst/>
            <a:rect l="l" t="t" r="r" b="b"/>
            <a:pathLst>
              <a:path w="7627562" h="6462625">
                <a:moveTo>
                  <a:pt x="0" y="0"/>
                </a:moveTo>
                <a:lnTo>
                  <a:pt x="7627562" y="0"/>
                </a:lnTo>
                <a:lnTo>
                  <a:pt x="7627562" y="6462625"/>
                </a:lnTo>
                <a:lnTo>
                  <a:pt x="0" y="6462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294599" y="2669785"/>
            <a:ext cx="15272207" cy="566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4"/>
              </a:lnSpc>
            </a:pPr>
            <a:r>
              <a:rPr lang="en-US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FR 3：使用者收藏管理</a:t>
            </a:r>
          </a:p>
          <a:p>
            <a:pPr marL="992236" lvl="1" indent="-496118" algn="l">
              <a:lnSpc>
                <a:spcPts val="6434"/>
              </a:lnSpc>
              <a:buFont typeface="Arial"/>
              <a:buChar char="•"/>
            </a:pPr>
            <a:r>
              <a:rPr lang="en-US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註冊使用者可建立最多10個收藏清單(</a:t>
            </a:r>
            <a:r>
              <a:rPr lang="en-US" sz="4000" spc="114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卡組</a:t>
            </a:r>
            <a:r>
              <a:rPr lang="en-US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)。</a:t>
            </a:r>
          </a:p>
          <a:p>
            <a:pPr marL="992236" lvl="1" indent="-496118" algn="l">
              <a:lnSpc>
                <a:spcPts val="6434"/>
              </a:lnSpc>
              <a:buFont typeface="Arial"/>
              <a:buChar char="•"/>
            </a:pPr>
            <a:r>
              <a:rPr lang="en-US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每個清單最多可存放60張卡。</a:t>
            </a:r>
          </a:p>
          <a:p>
            <a:pPr marL="992236" lvl="1" indent="-496118" algn="l">
              <a:lnSpc>
                <a:spcPts val="6434"/>
              </a:lnSpc>
              <a:buFont typeface="Arial"/>
              <a:buChar char="•"/>
            </a:pPr>
            <a:r>
              <a:rPr lang="en-US" sz="4000" spc="114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支援將清單匯出為CSV</a:t>
            </a:r>
            <a:r>
              <a:rPr lang="en-US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/</a:t>
            </a:r>
            <a:r>
              <a:rPr lang="en-US" sz="4000" spc="114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JSON格式</a:t>
            </a:r>
            <a:r>
              <a:rPr lang="en-US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。</a:t>
            </a:r>
          </a:p>
          <a:p>
            <a:pPr algn="l">
              <a:lnSpc>
                <a:spcPts val="6434"/>
              </a:lnSpc>
            </a:pPr>
            <a:r>
              <a:rPr lang="en-US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FR 4：系統與安全性</a:t>
            </a:r>
          </a:p>
          <a:p>
            <a:pPr marL="992236" lvl="1" indent="-496118" algn="l">
              <a:lnSpc>
                <a:spcPts val="6434"/>
              </a:lnSpc>
              <a:buFont typeface="Arial"/>
              <a:buChar char="•"/>
            </a:pPr>
            <a:r>
              <a:rPr lang="en-US" sz="4000" spc="114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支援管理員進行卡牌資料的新增、修改、刪除</a:t>
            </a:r>
            <a:r>
              <a:rPr lang="en-US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。</a:t>
            </a:r>
          </a:p>
          <a:p>
            <a:pPr marL="992236" lvl="1" indent="-496118">
              <a:lnSpc>
                <a:spcPts val="6434"/>
              </a:lnSpc>
              <a:buFont typeface="Arial"/>
              <a:buChar char="•"/>
            </a:pPr>
            <a:r>
              <a:rPr lang="en-US" sz="4000" spc="114" dirty="0" err="1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密碼需符合強度要求</a:t>
            </a:r>
            <a:r>
              <a:rPr lang="en-US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：</a:t>
            </a:r>
            <a:r>
              <a:rPr lang="en-US" altLang="zh-TW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≥</a:t>
            </a:r>
            <a:r>
              <a:rPr lang="en-US" altLang="zh-TW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可画动感隶书"/>
              </a:rPr>
              <a:t>4</a:t>
            </a:r>
            <a:r>
              <a:rPr lang="en-US" sz="4000" spc="114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字元，包含字母與數字。</a:t>
            </a:r>
          </a:p>
        </p:txBody>
      </p:sp>
      <p:sp>
        <p:nvSpPr>
          <p:cNvPr id="7" name="Freeform 7"/>
          <p:cNvSpPr/>
          <p:nvPr/>
        </p:nvSpPr>
        <p:spPr>
          <a:xfrm>
            <a:off x="8879800" y="8454088"/>
            <a:ext cx="7152052" cy="7087033"/>
          </a:xfrm>
          <a:custGeom>
            <a:avLst/>
            <a:gdLst/>
            <a:ahLst/>
            <a:cxnLst/>
            <a:rect l="l" t="t" r="r" b="b"/>
            <a:pathLst>
              <a:path w="7152052" h="7087033">
                <a:moveTo>
                  <a:pt x="0" y="0"/>
                </a:moveTo>
                <a:lnTo>
                  <a:pt x="7152052" y="0"/>
                </a:lnTo>
                <a:lnTo>
                  <a:pt x="7152052" y="7087034"/>
                </a:lnTo>
                <a:lnTo>
                  <a:pt x="0" y="7087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3445519" y="-987267"/>
            <a:ext cx="3052910" cy="2569995"/>
          </a:xfrm>
          <a:custGeom>
            <a:avLst/>
            <a:gdLst/>
            <a:ahLst/>
            <a:cxnLst/>
            <a:rect l="l" t="t" r="r" b="b"/>
            <a:pathLst>
              <a:path w="3052910" h="2569995">
                <a:moveTo>
                  <a:pt x="0" y="0"/>
                </a:moveTo>
                <a:lnTo>
                  <a:pt x="3052910" y="0"/>
                </a:lnTo>
                <a:lnTo>
                  <a:pt x="3052910" y="2569995"/>
                </a:lnTo>
                <a:lnTo>
                  <a:pt x="0" y="25699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2232548" y="8276396"/>
            <a:ext cx="7536935" cy="4946970"/>
          </a:xfrm>
          <a:custGeom>
            <a:avLst/>
            <a:gdLst/>
            <a:ahLst/>
            <a:cxnLst/>
            <a:rect l="l" t="t" r="r" b="b"/>
            <a:pathLst>
              <a:path w="7536935" h="4946970">
                <a:moveTo>
                  <a:pt x="0" y="0"/>
                </a:moveTo>
                <a:lnTo>
                  <a:pt x="7536934" y="0"/>
                </a:lnTo>
                <a:lnTo>
                  <a:pt x="7536934" y="4946970"/>
                </a:lnTo>
                <a:lnTo>
                  <a:pt x="0" y="49469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947215">
            <a:off x="-570593" y="8923046"/>
            <a:ext cx="2262122" cy="1369612"/>
          </a:xfrm>
          <a:custGeom>
            <a:avLst/>
            <a:gdLst/>
            <a:ahLst/>
            <a:cxnLst/>
            <a:rect l="l" t="t" r="r" b="b"/>
            <a:pathLst>
              <a:path w="2262122" h="1369612">
                <a:moveTo>
                  <a:pt x="0" y="0"/>
                </a:moveTo>
                <a:lnTo>
                  <a:pt x="2262122" y="0"/>
                </a:lnTo>
                <a:lnTo>
                  <a:pt x="2262122" y="1369612"/>
                </a:lnTo>
                <a:lnTo>
                  <a:pt x="0" y="13696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31852" y="9108566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527744" y="9331042"/>
            <a:ext cx="3128698" cy="3352540"/>
          </a:xfrm>
          <a:custGeom>
            <a:avLst/>
            <a:gdLst/>
            <a:ahLst/>
            <a:cxnLst/>
            <a:rect l="l" t="t" r="r" b="b"/>
            <a:pathLst>
              <a:path w="3128698" h="3352540">
                <a:moveTo>
                  <a:pt x="0" y="0"/>
                </a:moveTo>
                <a:lnTo>
                  <a:pt x="3128698" y="0"/>
                </a:lnTo>
                <a:lnTo>
                  <a:pt x="3128698" y="3352540"/>
                </a:lnTo>
                <a:lnTo>
                  <a:pt x="0" y="33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5295300" y="7275693"/>
            <a:ext cx="2730931" cy="2730931"/>
          </a:xfrm>
          <a:custGeom>
            <a:avLst/>
            <a:gdLst/>
            <a:ahLst/>
            <a:cxnLst/>
            <a:rect l="l" t="t" r="r" b="b"/>
            <a:pathLst>
              <a:path w="2730931" h="2730931">
                <a:moveTo>
                  <a:pt x="0" y="0"/>
                </a:moveTo>
                <a:lnTo>
                  <a:pt x="2730931" y="0"/>
                </a:lnTo>
                <a:lnTo>
                  <a:pt x="2730931" y="2730931"/>
                </a:lnTo>
                <a:lnTo>
                  <a:pt x="0" y="273093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245497" y="6797312"/>
            <a:ext cx="1377678" cy="1745059"/>
          </a:xfrm>
          <a:custGeom>
            <a:avLst/>
            <a:gdLst/>
            <a:ahLst/>
            <a:cxnLst/>
            <a:rect l="l" t="t" r="r" b="b"/>
            <a:pathLst>
              <a:path w="1944202" h="2462656">
                <a:moveTo>
                  <a:pt x="0" y="0"/>
                </a:moveTo>
                <a:lnTo>
                  <a:pt x="1944202" y="0"/>
                </a:lnTo>
                <a:lnTo>
                  <a:pt x="1944202" y="2462656"/>
                </a:lnTo>
                <a:lnTo>
                  <a:pt x="0" y="2462656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25465" t="-9673" r="-21730" b="-653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5306722" y="1025871"/>
            <a:ext cx="7674556" cy="1452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3"/>
              </a:lnSpc>
            </a:pPr>
            <a:r>
              <a:rPr lang="zh-TW" altLang="en-US" sz="7200" dirty="0">
                <a:solidFill>
                  <a:srgbClr val="449FA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可画动感隶书"/>
                <a:sym typeface="可画动感隶书"/>
              </a:rPr>
              <a:t>核心功能需求</a:t>
            </a:r>
            <a:endParaRPr lang="en-US" altLang="zh-TW" sz="7200" dirty="0">
              <a:solidFill>
                <a:srgbClr val="449FA2"/>
              </a:solidFill>
              <a:latin typeface="標楷體" panose="03000509000000000000" pitchFamily="65" charset="-120"/>
              <a:ea typeface="標楷體" panose="03000509000000000000" pitchFamily="65" charset="-120"/>
              <a:cs typeface="可画动感隶书"/>
              <a:sym typeface="可画动感隶书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</TotalTime>
  <Words>617</Words>
  <Application>Microsoft Office PowerPoint</Application>
  <PresentationFormat>自訂</PresentationFormat>
  <Paragraphs>126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0" baseType="lpstr">
      <vt:lpstr>Wingdings</vt:lpstr>
      <vt:lpstr>Calibri</vt:lpstr>
      <vt:lpstr>標楷體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Pink Pastel Cute Group Project Presentation</dc:title>
  <dc:creator>Esther</dc:creator>
  <cp:lastModifiedBy>李沂庭</cp:lastModifiedBy>
  <cp:revision>45</cp:revision>
  <dcterms:created xsi:type="dcterms:W3CDTF">2006-08-16T00:00:00Z</dcterms:created>
  <dcterms:modified xsi:type="dcterms:W3CDTF">2025-12-10T10:35:51Z</dcterms:modified>
  <dc:identifier>DAG6RBXjx_w</dc:identifier>
</cp:coreProperties>
</file>